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8"/>
  </p:notesMasterIdLst>
  <p:handoutMasterIdLst>
    <p:handoutMasterId r:id="rId59"/>
  </p:handoutMasterIdLst>
  <p:sldIdLst>
    <p:sldId id="580" r:id="rId2"/>
    <p:sldId id="1025" r:id="rId3"/>
    <p:sldId id="1112" r:id="rId4"/>
    <p:sldId id="1088" r:id="rId5"/>
    <p:sldId id="1027" r:id="rId6"/>
    <p:sldId id="1042" r:id="rId7"/>
    <p:sldId id="1104" r:id="rId8"/>
    <p:sldId id="1043" r:id="rId9"/>
    <p:sldId id="1030" r:id="rId10"/>
    <p:sldId id="1105" r:id="rId11"/>
    <p:sldId id="483" r:id="rId12"/>
    <p:sldId id="1115" r:id="rId13"/>
    <p:sldId id="1106" r:id="rId14"/>
    <p:sldId id="1114" r:id="rId15"/>
    <p:sldId id="1108" r:id="rId16"/>
    <p:sldId id="1116" r:id="rId17"/>
    <p:sldId id="1117" r:id="rId18"/>
    <p:sldId id="1118" r:id="rId19"/>
    <p:sldId id="1045" r:id="rId20"/>
    <p:sldId id="1046" r:id="rId21"/>
    <p:sldId id="1035" r:id="rId22"/>
    <p:sldId id="1119" r:id="rId23"/>
    <p:sldId id="1113" r:id="rId24"/>
    <p:sldId id="1036" r:id="rId25"/>
    <p:sldId id="1048" r:id="rId26"/>
    <p:sldId id="1066" r:id="rId27"/>
    <p:sldId id="1109" r:id="rId28"/>
    <p:sldId id="1049" r:id="rId29"/>
    <p:sldId id="1064" r:id="rId30"/>
    <p:sldId id="1050" r:id="rId31"/>
    <p:sldId id="1111" r:id="rId32"/>
    <p:sldId id="1068" r:id="rId33"/>
    <p:sldId id="1092" r:id="rId34"/>
    <p:sldId id="1051" r:id="rId35"/>
    <p:sldId id="1052" r:id="rId36"/>
    <p:sldId id="1067" r:id="rId37"/>
    <p:sldId id="676" r:id="rId38"/>
    <p:sldId id="1072" r:id="rId39"/>
    <p:sldId id="1057" r:id="rId40"/>
    <p:sldId id="1101" r:id="rId41"/>
    <p:sldId id="1080" r:id="rId42"/>
    <p:sldId id="1076" r:id="rId43"/>
    <p:sldId id="1077" r:id="rId44"/>
    <p:sldId id="1094" r:id="rId45"/>
    <p:sldId id="1089" r:id="rId46"/>
    <p:sldId id="1096" r:id="rId47"/>
    <p:sldId id="1095" r:id="rId48"/>
    <p:sldId id="1097" r:id="rId49"/>
    <p:sldId id="682" r:id="rId50"/>
    <p:sldId id="1082" r:id="rId51"/>
    <p:sldId id="530" r:id="rId52"/>
    <p:sldId id="1093" r:id="rId53"/>
    <p:sldId id="374" r:id="rId54"/>
    <p:sldId id="534" r:id="rId55"/>
    <p:sldId id="1091" r:id="rId56"/>
    <p:sldId id="1041" r:id="rId57"/>
  </p:sldIdLst>
  <p:sldSz cx="9144000" cy="5143500" type="screen16x9"/>
  <p:notesSz cx="6858000" cy="9144000"/>
  <p:embeddedFontLst>
    <p:embeddedFont>
      <p:font typeface="幼圆" panose="02010509060101010101" pitchFamily="49" charset="-122"/>
      <p:regular r:id="rId60"/>
    </p:embeddedFont>
    <p:embeddedFont>
      <p:font typeface="Calibri" panose="020F0502020204030204" pitchFamily="34" charset="0"/>
      <p:regular r:id="rId61"/>
      <p:bold r:id="rId62"/>
      <p:italic r:id="rId63"/>
      <p:boldItalic r:id="rId64"/>
    </p:embeddedFont>
    <p:embeddedFont>
      <p:font typeface="楷体" panose="02010609060101010101" pitchFamily="49" charset="-122"/>
      <p:regular r:id="rId65"/>
    </p:embeddedFont>
    <p:embeddedFont>
      <p:font typeface="微软雅黑" panose="020B0503020204020204" pitchFamily="34" charset="-122"/>
      <p:regular r:id="rId66"/>
      <p:bold r:id="rId67"/>
    </p:embeddedFont>
    <p:embeddedFont>
      <p:font typeface="仿宋" panose="02010609060101010101" pitchFamily="49" charset="-122"/>
      <p:regular r:id="rId68"/>
    </p:embeddedFont>
    <p:embeddedFont>
      <p:font typeface="华文楷体" panose="02010600040101010101" pitchFamily="2" charset="-122"/>
      <p:regular r:id="rId69"/>
    </p:embeddedFont>
    <p:embeddedFont>
      <p:font typeface="汉语拼音" panose="020B0604020202020204" pitchFamily="34" charset="0"/>
      <p:regular r:id="rId70"/>
    </p:embeddedFont>
    <p:embeddedFont>
      <p:font typeface="黑体" panose="02010609060101010101" pitchFamily="49" charset="-122"/>
      <p:regular r:id="rId71"/>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82">
          <p15:clr>
            <a:srgbClr val="A4A3A4"/>
          </p15:clr>
        </p15:guide>
        <p15:guide id="2" pos="5127">
          <p15:clr>
            <a:srgbClr val="A4A3A4"/>
          </p15:clr>
        </p15:guide>
      </p15:sldGuideLst>
    </p:ext>
    <p:ext uri="{2D200454-40CA-4A62-9FC3-DE9A4176ACB9}">
      <p15:notesGuideLst xmlns="" xmlns:p15="http://schemas.microsoft.com/office/powerpoint/2012/main">
        <p15:guide id="1" orient="horz" pos="2916">
          <p15:clr>
            <a:srgbClr val="A4A3A4"/>
          </p15:clr>
        </p15:guide>
        <p15:guide id="2" pos="229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D0FB9"/>
    <a:srgbClr val="C503A9"/>
    <a:srgbClr val="33CCFF"/>
    <a:srgbClr val="FFFF66"/>
    <a:srgbClr val="C17F07"/>
    <a:srgbClr val="8B3D82"/>
    <a:srgbClr val="66FFFF"/>
    <a:srgbClr val="FFFF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6" autoAdjust="0"/>
    <p:restoredTop sz="94660"/>
  </p:normalViewPr>
  <p:slideViewPr>
    <p:cSldViewPr>
      <p:cViewPr>
        <p:scale>
          <a:sx n="100" d="100"/>
          <a:sy n="100" d="100"/>
        </p:scale>
        <p:origin x="-600" y="-210"/>
      </p:cViewPr>
      <p:guideLst>
        <p:guide orient="horz" pos="2582"/>
        <p:guide pos="5127"/>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916"/>
        <p:guide pos="229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4.fntdata"/><Relationship Id="rId68"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66" Type="http://schemas.openxmlformats.org/officeDocument/2006/relationships/font" Target="fonts/font7.fntdata"/><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2020/11/9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p14="http://schemas.microsoft.com/office/powerpoint/2010/main" val="3249612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val="127257890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a:t>
            </a:fld>
            <a:endParaRPr lang="zh-CN" altLang="en-US"/>
          </a:p>
        </p:txBody>
      </p:sp>
    </p:spTree>
    <p:extLst>
      <p:ext uri="{BB962C8B-B14F-4D97-AF65-F5344CB8AC3E}">
        <p14:creationId xmlns:p14="http://schemas.microsoft.com/office/powerpoint/2010/main" val="1534950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extLst>
      <p:ext uri="{BB962C8B-B14F-4D97-AF65-F5344CB8AC3E}">
        <p14:creationId xmlns:p14="http://schemas.microsoft.com/office/powerpoint/2010/main" val="3021801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16</a:t>
            </a:fld>
            <a:endParaRPr lang="zh-CN" altLang="en-US"/>
          </a:p>
        </p:txBody>
      </p:sp>
    </p:spTree>
    <p:extLst>
      <p:ext uri="{BB962C8B-B14F-4D97-AF65-F5344CB8AC3E}">
        <p14:creationId xmlns:p14="http://schemas.microsoft.com/office/powerpoint/2010/main" val="3021801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19</a:t>
            </a:fld>
            <a:endParaRPr lang="zh-CN" altLang="en-US"/>
          </a:p>
        </p:txBody>
      </p:sp>
    </p:spTree>
    <p:extLst>
      <p:ext uri="{BB962C8B-B14F-4D97-AF65-F5344CB8AC3E}">
        <p14:creationId xmlns:p14="http://schemas.microsoft.com/office/powerpoint/2010/main" val="14854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extLst>
      <p:ext uri="{BB962C8B-B14F-4D97-AF65-F5344CB8AC3E}">
        <p14:creationId xmlns:p14="http://schemas.microsoft.com/office/powerpoint/2010/main" val="1648736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21</a:t>
            </a:fld>
            <a:endParaRPr lang="zh-CN" altLang="en-US"/>
          </a:p>
        </p:txBody>
      </p:sp>
    </p:spTree>
    <p:extLst>
      <p:ext uri="{BB962C8B-B14F-4D97-AF65-F5344CB8AC3E}">
        <p14:creationId xmlns:p14="http://schemas.microsoft.com/office/powerpoint/2010/main" val="3595085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24</a:t>
            </a:fld>
            <a:endParaRPr lang="zh-CN" altLang="en-US"/>
          </a:p>
        </p:txBody>
      </p:sp>
    </p:spTree>
    <p:extLst>
      <p:ext uri="{BB962C8B-B14F-4D97-AF65-F5344CB8AC3E}">
        <p14:creationId xmlns:p14="http://schemas.microsoft.com/office/powerpoint/2010/main" val="1370043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25</a:t>
            </a:fld>
            <a:endParaRPr lang="zh-CN" altLang="en-US"/>
          </a:p>
        </p:txBody>
      </p:sp>
    </p:spTree>
    <p:extLst>
      <p:ext uri="{BB962C8B-B14F-4D97-AF65-F5344CB8AC3E}">
        <p14:creationId xmlns:p14="http://schemas.microsoft.com/office/powerpoint/2010/main" val="3900566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27</a:t>
            </a:fld>
            <a:endParaRPr lang="zh-CN" altLang="en-US"/>
          </a:p>
        </p:txBody>
      </p:sp>
    </p:spTree>
    <p:extLst>
      <p:ext uri="{BB962C8B-B14F-4D97-AF65-F5344CB8AC3E}">
        <p14:creationId xmlns:p14="http://schemas.microsoft.com/office/powerpoint/2010/main" val="2889789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30</a:t>
            </a:fld>
            <a:endParaRPr lang="zh-CN" altLang="en-US"/>
          </a:p>
        </p:txBody>
      </p:sp>
    </p:spTree>
    <p:extLst>
      <p:ext uri="{BB962C8B-B14F-4D97-AF65-F5344CB8AC3E}">
        <p14:creationId xmlns:p14="http://schemas.microsoft.com/office/powerpoint/2010/main" val="2084221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31</a:t>
            </a:fld>
            <a:endParaRPr lang="zh-CN" altLang="en-US"/>
          </a:p>
        </p:txBody>
      </p:sp>
    </p:spTree>
    <p:extLst>
      <p:ext uri="{BB962C8B-B14F-4D97-AF65-F5344CB8AC3E}">
        <p14:creationId xmlns:p14="http://schemas.microsoft.com/office/powerpoint/2010/main" val="2504240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extLst>
      <p:ext uri="{BB962C8B-B14F-4D97-AF65-F5344CB8AC3E}">
        <p14:creationId xmlns:p14="http://schemas.microsoft.com/office/powerpoint/2010/main" val="184961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32</a:t>
            </a:fld>
            <a:endParaRPr lang="zh-CN" altLang="en-US"/>
          </a:p>
        </p:txBody>
      </p:sp>
    </p:spTree>
    <p:extLst>
      <p:ext uri="{BB962C8B-B14F-4D97-AF65-F5344CB8AC3E}">
        <p14:creationId xmlns:p14="http://schemas.microsoft.com/office/powerpoint/2010/main" val="2234203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37</a:t>
            </a:fld>
            <a:endParaRPr lang="zh-CN" altLang="en-US"/>
          </a:p>
        </p:txBody>
      </p:sp>
    </p:spTree>
    <p:extLst>
      <p:ext uri="{BB962C8B-B14F-4D97-AF65-F5344CB8AC3E}">
        <p14:creationId xmlns:p14="http://schemas.microsoft.com/office/powerpoint/2010/main" val="2895860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41</a:t>
            </a:fld>
            <a:endParaRPr lang="zh-CN" altLang="en-US"/>
          </a:p>
        </p:txBody>
      </p:sp>
    </p:spTree>
    <p:extLst>
      <p:ext uri="{BB962C8B-B14F-4D97-AF65-F5344CB8AC3E}">
        <p14:creationId xmlns:p14="http://schemas.microsoft.com/office/powerpoint/2010/main" val="2859775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240604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49</a:t>
            </a:fld>
            <a:endParaRPr lang="zh-CN" altLang="en-US"/>
          </a:p>
        </p:txBody>
      </p:sp>
    </p:spTree>
    <p:extLst>
      <p:ext uri="{BB962C8B-B14F-4D97-AF65-F5344CB8AC3E}">
        <p14:creationId xmlns:p14="http://schemas.microsoft.com/office/powerpoint/2010/main" val="2855649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50</a:t>
            </a:fld>
            <a:endParaRPr lang="zh-CN" altLang="en-US"/>
          </a:p>
        </p:txBody>
      </p:sp>
    </p:spTree>
    <p:extLst>
      <p:ext uri="{BB962C8B-B14F-4D97-AF65-F5344CB8AC3E}">
        <p14:creationId xmlns:p14="http://schemas.microsoft.com/office/powerpoint/2010/main" val="1187376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51</a:t>
            </a:fld>
            <a:endParaRPr lang="zh-CN" altLang="en-US"/>
          </a:p>
        </p:txBody>
      </p:sp>
    </p:spTree>
    <p:extLst>
      <p:ext uri="{BB962C8B-B14F-4D97-AF65-F5344CB8AC3E}">
        <p14:creationId xmlns:p14="http://schemas.microsoft.com/office/powerpoint/2010/main" val="4936144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p14="http://schemas.microsoft.com/office/powerpoint/2010/main" val="615286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extLst>
      <p:ext uri="{BB962C8B-B14F-4D97-AF65-F5344CB8AC3E}">
        <p14:creationId xmlns:p14="http://schemas.microsoft.com/office/powerpoint/2010/main" val="1677609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extLst>
      <p:ext uri="{BB962C8B-B14F-4D97-AF65-F5344CB8AC3E}">
        <p14:creationId xmlns:p14="http://schemas.microsoft.com/office/powerpoint/2010/main" val="4252909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7</a:t>
            </a:fld>
            <a:endParaRPr lang="zh-CN" altLang="en-US"/>
          </a:p>
        </p:txBody>
      </p:sp>
    </p:spTree>
    <p:extLst>
      <p:ext uri="{BB962C8B-B14F-4D97-AF65-F5344CB8AC3E}">
        <p14:creationId xmlns:p14="http://schemas.microsoft.com/office/powerpoint/2010/main" val="1682868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extLst>
      <p:ext uri="{BB962C8B-B14F-4D97-AF65-F5344CB8AC3E}">
        <p14:creationId xmlns:p14="http://schemas.microsoft.com/office/powerpoint/2010/main" val="585836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extLst>
      <p:ext uri="{BB962C8B-B14F-4D97-AF65-F5344CB8AC3E}">
        <p14:creationId xmlns:p14="http://schemas.microsoft.com/office/powerpoint/2010/main" val="182897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extLst>
      <p:ext uri="{BB962C8B-B14F-4D97-AF65-F5344CB8AC3E}">
        <p14:creationId xmlns:p14="http://schemas.microsoft.com/office/powerpoint/2010/main" val="3044002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12</a:t>
            </a:fld>
            <a:endParaRPr lang="zh-CN" altLang="en-US"/>
          </a:p>
        </p:txBody>
      </p:sp>
    </p:spTree>
    <p:extLst>
      <p:ext uri="{BB962C8B-B14F-4D97-AF65-F5344CB8AC3E}">
        <p14:creationId xmlns:p14="http://schemas.microsoft.com/office/powerpoint/2010/main" val="3044002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Picture 2"/>
          <p:cNvPicPr>
            <a:picLocks noChangeAspect="1" noChangeArrowheads="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20" y="87475"/>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1" name="AutoShape 5" descr="http://img.chuansong.me/mmbiz_jpg/lcUVQD7J7fccoY3V603LibZQImJ6my1dxxF0p4a2l6qaUlGDWDbWcfNoDeqQ5dgJtosI1iaFbBoQvHrRziasn3Qfg/640?wx_fmt=jpeg"/>
          <p:cNvSpPr>
            <a:spLocks noChangeAspect="1" noChangeArrowheads="1"/>
          </p:cNvSpPr>
          <p:nvPr userDrawn="1"/>
        </p:nvSpPr>
        <p:spPr bwMode="auto">
          <a:xfrm>
            <a:off x="116696" y="-108347"/>
            <a:ext cx="228630" cy="228601"/>
          </a:xfrm>
          <a:prstGeom prst="rect">
            <a:avLst/>
          </a:prstGeom>
          <a:noFill/>
        </p:spPr>
        <p:txBody>
          <a:bodyPr vert="horz" wrap="square" lIns="68580" tIns="34290" rIns="68580" bIns="34290" numCol="1" anchor="t" anchorCtr="0" compatLnSpc="1">
            <a:prstTxWarp prst="textNoShape">
              <a:avLst/>
            </a:prstTxWarp>
          </a:bodyPr>
          <a:lstStyle/>
          <a:p>
            <a:endParaRPr lang="zh-CN" altLang="en-US"/>
          </a:p>
        </p:txBody>
      </p:sp>
      <p:sp>
        <p:nvSpPr>
          <p:cNvPr id="96269" name="AutoShape 13" descr="http://img3.imgtn.bdimg.com/it/u=1270035513,2457988618&amp;fm=214&amp;gp=0.jpg"/>
          <p:cNvSpPr>
            <a:spLocks noChangeAspect="1" noChangeArrowheads="1"/>
          </p:cNvSpPr>
          <p:nvPr userDrawn="1"/>
        </p:nvSpPr>
        <p:spPr bwMode="auto">
          <a:xfrm>
            <a:off x="116696" y="-108347"/>
            <a:ext cx="228630" cy="228601"/>
          </a:xfrm>
          <a:prstGeom prst="rect">
            <a:avLst/>
          </a:prstGeom>
          <a:noFill/>
        </p:spPr>
        <p:txBody>
          <a:bodyPr vert="horz" wrap="square" lIns="68580" tIns="34290" rIns="68580" bIns="34290" numCol="1" anchor="t" anchorCtr="0" compatLnSpc="1">
            <a:prstTxWarp prst="textNoShape">
              <a:avLst/>
            </a:prstTxWarp>
          </a:bodyPr>
          <a:lstStyle/>
          <a:p>
            <a:endParaRPr lang="zh-CN" altLang="en-US"/>
          </a:p>
        </p:txBody>
      </p:sp>
      <p:sp>
        <p:nvSpPr>
          <p:cNvPr id="96271" name="AutoShape 15" descr="http://img3.imgtn.bdimg.com/it/u=1270035513,2457988618&amp;fm=214&amp;gp=0.jpg"/>
          <p:cNvSpPr>
            <a:spLocks noChangeAspect="1" noChangeArrowheads="1"/>
          </p:cNvSpPr>
          <p:nvPr userDrawn="1"/>
        </p:nvSpPr>
        <p:spPr bwMode="auto">
          <a:xfrm>
            <a:off x="116696" y="-108347"/>
            <a:ext cx="228630" cy="228601"/>
          </a:xfrm>
          <a:prstGeom prst="rect">
            <a:avLst/>
          </a:prstGeom>
          <a:noFill/>
        </p:spPr>
        <p:txBody>
          <a:bodyPr vert="horz" wrap="square" lIns="68580" tIns="34290" rIns="68580" bIns="34290" numCol="1" anchor="t" anchorCtr="0" compatLnSpc="1">
            <a:prstTxWarp prst="textNoShape">
              <a:avLst/>
            </a:prstTxWarp>
          </a:bodyPr>
          <a:lstStyle/>
          <a:p>
            <a:endParaRPr lang="zh-CN" altLang="en-US"/>
          </a:p>
        </p:txBody>
      </p:sp>
      <p:sp>
        <p:nvSpPr>
          <p:cNvPr id="111618" name="AutoShape 2" descr="http://img3.imgtn.bdimg.com/it/u=1183900443,1088175051&amp;fm=214&amp;gp=0.jpg"/>
          <p:cNvSpPr>
            <a:spLocks noChangeAspect="1" noChangeArrowheads="1"/>
          </p:cNvSpPr>
          <p:nvPr userDrawn="1"/>
        </p:nvSpPr>
        <p:spPr bwMode="auto">
          <a:xfrm>
            <a:off x="116696" y="-108347"/>
            <a:ext cx="228630" cy="228601"/>
          </a:xfrm>
          <a:prstGeom prst="rect">
            <a:avLst/>
          </a:prstGeom>
          <a:noFill/>
        </p:spPr>
        <p:txBody>
          <a:bodyPr vert="horz" wrap="square" lIns="68580" tIns="34290" rIns="68580" bIns="34290" numCol="1" anchor="t" anchorCtr="0" compatLnSpc="1">
            <a:prstTxWarp prst="textNoShape">
              <a:avLst/>
            </a:prstTxWarp>
          </a:bodyPr>
          <a:lstStyle/>
          <a:p>
            <a:endParaRPr lang="zh-CN" altLang="en-US"/>
          </a:p>
        </p:txBody>
      </p:sp>
      <p:sp>
        <p:nvSpPr>
          <p:cNvPr id="111620" name="AutoShape 4" descr="http://img3.imgtn.bdimg.com/it/u=1183900443,1088175051&amp;fm=214&amp;gp=0.jpg"/>
          <p:cNvSpPr>
            <a:spLocks noChangeAspect="1" noChangeArrowheads="1"/>
          </p:cNvSpPr>
          <p:nvPr userDrawn="1"/>
        </p:nvSpPr>
        <p:spPr bwMode="auto">
          <a:xfrm>
            <a:off x="116696" y="-108347"/>
            <a:ext cx="228630" cy="228601"/>
          </a:xfrm>
          <a:prstGeom prst="rect">
            <a:avLst/>
          </a:prstGeom>
          <a:noFill/>
        </p:spPr>
        <p:txBody>
          <a:bodyPr vert="horz" wrap="square" lIns="68580" tIns="34290" rIns="68580" bIns="34290" numCol="1" anchor="t" anchorCtr="0" compatLnSpc="1">
            <a:prstTxWarp prst="textNoShape">
              <a:avLst/>
            </a:prstTxWarp>
          </a:bodyPr>
          <a:lstStyle/>
          <a:p>
            <a:endParaRPr lang="zh-CN" altLang="en-US"/>
          </a:p>
        </p:txBody>
      </p:sp>
      <p:grpSp>
        <p:nvGrpSpPr>
          <p:cNvPr id="10" name="组合 9"/>
          <p:cNvGrpSpPr/>
          <p:nvPr userDrawn="1"/>
        </p:nvGrpSpPr>
        <p:grpSpPr>
          <a:xfrm>
            <a:off x="0" y="72268"/>
            <a:ext cx="2079121" cy="276999"/>
            <a:chOff x="0" y="96356"/>
            <a:chExt cx="2771800" cy="369333"/>
          </a:xfrm>
        </p:grpSpPr>
        <p:sp>
          <p:nvSpPr>
            <p:cNvPr id="11" name="矩形 10">
              <a:extLst>
                <a:ext uri="{FF2B5EF4-FFF2-40B4-BE49-F238E27FC236}">
                  <a16:creationId xmlns="" xmlns:a16="http://schemas.microsoft.com/office/drawing/2014/main" id="{8FDDFD90-1429-7244-B887-4B2B69E9159A}"/>
                </a:ext>
              </a:extLst>
            </p:cNvPr>
            <p:cNvSpPr/>
            <p:nvPr userDrawn="1"/>
          </p:nvSpPr>
          <p:spPr>
            <a:xfrm flipH="1">
              <a:off x="0" y="123477"/>
              <a:ext cx="2771800" cy="31921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0">
              <a:extLst>
                <a:ext uri="{FF2B5EF4-FFF2-40B4-BE49-F238E27FC236}">
                  <a16:creationId xmlns="" xmlns:a16="http://schemas.microsoft.com/office/drawing/2014/main" id="{5362E6FF-7BB4-7848-B66B-4CD6CB94CD42}"/>
                </a:ext>
              </a:extLst>
            </p:cNvPr>
            <p:cNvSpPr txBox="1"/>
            <p:nvPr userDrawn="1"/>
          </p:nvSpPr>
          <p:spPr>
            <a:xfrm>
              <a:off x="97549" y="96356"/>
              <a:ext cx="2092607" cy="369333"/>
            </a:xfrm>
            <a:prstGeom prst="rect">
              <a:avLst/>
            </a:prstGeom>
            <a:noFill/>
          </p:spPr>
          <p:txBody>
            <a:bodyPr wrap="none" rtlCol="0">
              <a:spAutoFit/>
            </a:bodyPr>
            <a:lstStyle/>
            <a:p>
              <a:r>
                <a:rPr kumimoji="1" lang="en-US" altLang="zh-CN" sz="1200" b="0" dirty="0" smtClean="0">
                  <a:latin typeface="黑体" pitchFamily="49" charset="-122"/>
                  <a:ea typeface="黑体" pitchFamily="49" charset="-122"/>
                </a:rPr>
                <a:t>11</a:t>
              </a:r>
              <a:r>
                <a:rPr kumimoji="1" lang="zh-CN" altLang="en-US" sz="1200" b="0" dirty="0" smtClean="0">
                  <a:latin typeface="黑体" pitchFamily="49" charset="-122"/>
                  <a:ea typeface="黑体" pitchFamily="49" charset="-122"/>
                </a:rPr>
                <a:t>  十六年前的回忆</a:t>
              </a:r>
              <a:endParaRPr kumimoji="1" lang="zh-CN" altLang="en-US" sz="1200" b="0" dirty="0">
                <a:latin typeface="黑体" pitchFamily="49" charset="-122"/>
                <a:ea typeface="黑体" pitchFamily="49" charset="-122"/>
              </a:endParaRPr>
            </a:p>
          </p:txBody>
        </p:sp>
      </p:grpSp>
      <p:pic>
        <p:nvPicPr>
          <p:cNvPr id="14" name="图片 13"/>
          <p:cNvPicPr>
            <a:picLocks noChangeAspect="1"/>
          </p:cNvPicPr>
          <p:nvPr userDrawn="1"/>
        </p:nvPicPr>
        <p:blipFill>
          <a:blip r:embed="rId6" cstate="print">
            <a:extLst>
              <a:ext uri="{28A0092B-C50C-407E-A947-70E740481C1C}">
                <a14:useLocalDpi xmlns:a14="http://schemas.microsoft.com/office/drawing/2010/main" val="0"/>
              </a:ext>
            </a:extLst>
          </a:blip>
          <a:srcRect l="72049" t="33564" b="3910"/>
          <a:stretch>
            <a:fillRect/>
          </a:stretch>
        </p:blipFill>
        <p:spPr>
          <a:xfrm>
            <a:off x="7434690" y="3473884"/>
            <a:ext cx="1730708" cy="1679318"/>
          </a:xfrm>
          <a:custGeom>
            <a:avLst/>
            <a:gdLst>
              <a:gd name="connsiteX0" fmla="*/ 0 w 3407764"/>
              <a:gd name="connsiteY0" fmla="*/ 0 h 4044529"/>
              <a:gd name="connsiteX1" fmla="*/ 2355757 w 3407764"/>
              <a:gd name="connsiteY1" fmla="*/ 0 h 4044529"/>
              <a:gd name="connsiteX2" fmla="*/ 3407764 w 3407764"/>
              <a:gd name="connsiteY2" fmla="*/ 1149796 h 4044529"/>
              <a:gd name="connsiteX3" fmla="*/ 3407764 w 3407764"/>
              <a:gd name="connsiteY3" fmla="*/ 4044529 h 4044529"/>
              <a:gd name="connsiteX4" fmla="*/ 0 w 3407764"/>
              <a:gd name="connsiteY4" fmla="*/ 4044529 h 404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7764" h="4044529">
                <a:moveTo>
                  <a:pt x="0" y="0"/>
                </a:moveTo>
                <a:lnTo>
                  <a:pt x="2355757" y="0"/>
                </a:lnTo>
                <a:lnTo>
                  <a:pt x="3407764" y="1149796"/>
                </a:lnTo>
                <a:lnTo>
                  <a:pt x="3407764" y="4044529"/>
                </a:lnTo>
                <a:lnTo>
                  <a:pt x="0" y="4044529"/>
                </a:lnTo>
                <a:close/>
              </a:path>
            </a:pathLst>
          </a:custGeom>
        </p:spPr>
      </p:pic>
      <p:pic>
        <p:nvPicPr>
          <p:cNvPr id="13" name="图片 12">
            <a:extLst>
              <a:ext uri="{FF2B5EF4-FFF2-40B4-BE49-F238E27FC236}">
                <a16:creationId xmlns="" xmlns:a16="http://schemas.microsoft.com/office/drawing/2014/main" id="{A1445996-2B94-40A2-A699-408503F8F0B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4299942"/>
            <a:ext cx="9163107" cy="86409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slide" Target="slide2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19971;&#24425;&#20845;&#19979;&#23383;&#35789;&#21548;&#20889;11&#21313;&#20845;&#24180;&#21069;&#30340;&#22238;&#24518;.mp4"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1.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hyperlink" Target="&#35838;&#25991;&#26391;&#35835;-11&#21313;&#20845;&#24180;&#21069;&#30340;&#22238;&#24518;.mp4"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hyperlink" Target="&#29983;&#23383;&#35270;&#39057;/&#23803;.mp4" TargetMode="External"/><Relationship Id="rId13" Type="http://schemas.openxmlformats.org/officeDocument/2006/relationships/hyperlink" Target="&#29983;&#23383;&#35270;&#39057;/&#38772;.mp4" TargetMode="External"/><Relationship Id="rId18" Type="http://schemas.openxmlformats.org/officeDocument/2006/relationships/hyperlink" Target="&#29983;&#23383;&#35270;&#39057;/&#21827;.mp4" TargetMode="External"/><Relationship Id="rId3" Type="http://schemas.openxmlformats.org/officeDocument/2006/relationships/hyperlink" Target="&#29983;&#23383;&#35270;&#39057;-1&#12298;&#22823;&#38738;&#26641;&#19979;&#30340;&#23567;&#23398;&#12299;.mp4" TargetMode="External"/><Relationship Id="rId7" Type="http://schemas.openxmlformats.org/officeDocument/2006/relationships/hyperlink" Target="&#29983;&#23383;&#35270;&#39057;/&#36991;.mp4" TargetMode="External"/><Relationship Id="rId12" Type="http://schemas.openxmlformats.org/officeDocument/2006/relationships/hyperlink" Target="&#29983;&#23383;&#35270;&#39057;/&#30597;.mp4" TargetMode="External"/><Relationship Id="rId17" Type="http://schemas.openxmlformats.org/officeDocument/2006/relationships/hyperlink" Target="&#29983;&#23383;&#35270;&#39057;/&#32465;.mp4" TargetMode="External"/><Relationship Id="rId2" Type="http://schemas.openxmlformats.org/officeDocument/2006/relationships/notesSlide" Target="../notesSlides/notesSlide6.xml"/><Relationship Id="rId16" Type="http://schemas.openxmlformats.org/officeDocument/2006/relationships/hyperlink" Target="&#29983;&#23383;&#35270;&#39057;/&#21756;.mp4" TargetMode="External"/><Relationship Id="rId20" Type="http://schemas.openxmlformats.org/officeDocument/2006/relationships/hyperlink" Target="&#29983;&#23383;&#35270;&#39057;/&#25191;.mp4" TargetMode="Externa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hyperlink" Target="&#29983;&#23383;&#35270;&#39057;/&#20731;.mp4" TargetMode="External"/><Relationship Id="rId5" Type="http://schemas.openxmlformats.org/officeDocument/2006/relationships/hyperlink" Target="&#29983;&#23383;&#35270;&#39057;/&#31258;.mp4" TargetMode="External"/><Relationship Id="rId15" Type="http://schemas.openxmlformats.org/officeDocument/2006/relationships/hyperlink" Target="&#29983;&#23383;&#35270;&#39057;/&#21009;.mp4" TargetMode="External"/><Relationship Id="rId10" Type="http://schemas.openxmlformats.org/officeDocument/2006/relationships/hyperlink" Target="&#29983;&#23383;&#35270;&#39057;/&#30634;.mp4" TargetMode="External"/><Relationship Id="rId19" Type="http://schemas.openxmlformats.org/officeDocument/2006/relationships/hyperlink" Target="&#29983;&#23383;&#35270;&#39057;/&#34957;.mp4" TargetMode="External"/><Relationship Id="rId4" Type="http://schemas.openxmlformats.org/officeDocument/2006/relationships/image" Target="../media/image13.png"/><Relationship Id="rId9" Type="http://schemas.openxmlformats.org/officeDocument/2006/relationships/hyperlink" Target="&#29983;&#23383;&#35270;&#39057;/&#21866;.mp4" TargetMode="External"/><Relationship Id="rId14" Type="http://schemas.openxmlformats.org/officeDocument/2006/relationships/hyperlink" Target="&#29983;&#23383;&#35270;&#39057;/&#39764;.mp4"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31640" y="555526"/>
            <a:ext cx="4536504" cy="584775"/>
          </a:xfrm>
          <a:prstGeom prst="rect">
            <a:avLst/>
          </a:prstGeom>
          <a:noFill/>
        </p:spPr>
        <p:txBody>
          <a:bodyPr wrap="square" rtlCol="0">
            <a:spAutoFit/>
          </a:bodyPr>
          <a:lstStyle/>
          <a:p>
            <a:r>
              <a:rPr lang="zh-CN" altLang="en-US" sz="3200" b="1" dirty="0" smtClean="0">
                <a:latin typeface="黑体" pitchFamily="49" charset="-122"/>
                <a:ea typeface="黑体" pitchFamily="49" charset="-122"/>
              </a:rPr>
              <a:t>播放</a:t>
            </a:r>
            <a:r>
              <a:rPr lang="zh-CN" altLang="en-US" sz="3200" b="1" dirty="0" smtClean="0">
                <a:latin typeface="黑体" pitchFamily="49" charset="-122"/>
                <a:ea typeface="黑体" pitchFamily="49" charset="-122"/>
              </a:rPr>
              <a:t>歌曲：五月的鲜花</a:t>
            </a:r>
            <a:endParaRPr lang="zh-CN" altLang="en-US" sz="3200" b="1" dirty="0">
              <a:latin typeface="黑体" pitchFamily="49" charset="-122"/>
              <a:ea typeface="黑体" pitchFamily="49" charset="-122"/>
            </a:endParaRPr>
          </a:p>
        </p:txBody>
      </p:sp>
      <p:sp>
        <p:nvSpPr>
          <p:cNvPr id="59" name="TextBox 58"/>
          <p:cNvSpPr txBox="1"/>
          <p:nvPr/>
        </p:nvSpPr>
        <p:spPr>
          <a:xfrm>
            <a:off x="899592" y="1285910"/>
            <a:ext cx="7439971" cy="2870016"/>
          </a:xfrm>
          <a:prstGeom prst="rect">
            <a:avLst/>
          </a:prstGeom>
          <a:noFill/>
        </p:spPr>
        <p:txBody>
          <a:bodyPr wrap="square" lIns="68580" tIns="34290" rIns="68580" bIns="34290" rtlCol="0">
            <a:spAutoFit/>
          </a:bodyPr>
          <a:lstStyle/>
          <a:p>
            <a:pPr>
              <a:lnSpc>
                <a:spcPct val="130000"/>
              </a:lnSpc>
            </a:pPr>
            <a:r>
              <a:rPr lang="zh-CN" altLang="en-US" sz="2800" b="1" dirty="0" smtClean="0">
                <a:latin typeface="楷体" panose="02010609060101010101" pitchFamily="49" charset="-122"/>
                <a:ea typeface="楷体" panose="02010609060101010101" pitchFamily="49" charset="-122"/>
              </a:rPr>
              <a:t>    同学们</a:t>
            </a:r>
            <a:r>
              <a:rPr lang="zh-CN" altLang="en-US" sz="2800" b="1" dirty="0">
                <a:latin typeface="楷体" panose="02010609060101010101" pitchFamily="49" charset="-122"/>
                <a:ea typeface="楷体" panose="02010609060101010101" pitchFamily="49" charset="-122"/>
              </a:rPr>
              <a:t>，当这优美的</a:t>
            </a:r>
            <a:r>
              <a:rPr lang="zh-CN" altLang="en-US" sz="2800" b="1" dirty="0" smtClean="0">
                <a:latin typeface="楷体" panose="02010609060101010101" pitchFamily="49" charset="-122"/>
                <a:ea typeface="楷体" panose="02010609060101010101" pitchFamily="49" charset="-122"/>
              </a:rPr>
              <a:t>、激昂的</a:t>
            </a:r>
            <a:r>
              <a:rPr lang="zh-CN" altLang="en-US" sz="2800" b="1" dirty="0">
                <a:latin typeface="楷体" panose="02010609060101010101" pitchFamily="49" charset="-122"/>
                <a:ea typeface="楷体" panose="02010609060101010101" pitchFamily="49" charset="-122"/>
              </a:rPr>
              <a:t>旋律在我们耳畔响起时，你是否想过，今天幸福的生活是谁为我们开创的？今天我们将学习课文</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十六年前的回忆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，认识一位这样的开创</a:t>
            </a:r>
            <a:r>
              <a:rPr lang="zh-CN" altLang="en-US" sz="2800" b="1" dirty="0" smtClean="0">
                <a:latin typeface="楷体" panose="02010609060101010101" pitchFamily="49" charset="-122"/>
                <a:ea typeface="楷体" panose="02010609060101010101" pitchFamily="49" charset="-122"/>
              </a:rPr>
              <a:t>者，一</a:t>
            </a:r>
            <a:r>
              <a:rPr lang="zh-CN" altLang="en-US" sz="2800" b="1" dirty="0">
                <a:latin typeface="楷体" panose="02010609060101010101" pitchFamily="49" charset="-122"/>
                <a:ea typeface="楷体" panose="02010609060101010101" pitchFamily="49" charset="-122"/>
              </a:rPr>
              <a:t>位伟大的革命</a:t>
            </a:r>
            <a:r>
              <a:rPr lang="zh-CN" altLang="en-US" sz="2800" b="1" dirty="0" smtClean="0">
                <a:latin typeface="楷体" panose="02010609060101010101" pitchFamily="49" charset="-122"/>
                <a:ea typeface="楷体" panose="02010609060101010101" pitchFamily="49" charset="-122"/>
              </a:rPr>
              <a:t>先烈。</a:t>
            </a:r>
            <a:endParaRPr lang="en-US" altLang="zh-CN" sz="2800" b="1" dirty="0">
              <a:latin typeface="楷体" panose="02010609060101010101" pitchFamily="49" charset="-122"/>
              <a:ea typeface="楷体" panose="02010609060101010101" pitchFamily="49" charset="-122"/>
            </a:endParaRPr>
          </a:p>
        </p:txBody>
      </p:sp>
      <p:pic>
        <p:nvPicPr>
          <p:cNvPr id="5" name="中国交响乐团合唱团-五月的鲜花(故事片《青春之歌》插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24128" y="58635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 fill="hold" display="0">
                  <p:stCondLst>
                    <p:cond delay="indefinite"/>
                  </p:stCondLst>
                  <p:endCondLst>
                    <p:cond evt="onStopAudio" delay="0">
                      <p:tgtEl>
                        <p:sldTgt/>
                      </p:tgtEl>
                    </p:cond>
                  </p:endCondLst>
                </p:cTn>
                <p:tgtEl>
                  <p:spTgt spid="5"/>
                </p:tgtEl>
              </p:cMediaNode>
            </p:audio>
          </p:childTnLst>
        </p:cTn>
      </p:par>
    </p:tnLst>
    <p:bldLst>
      <p:bldP spid="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2"/>
          <p:cNvGraphicFramePr>
            <a:graphicFrameLocks noGrp="1"/>
          </p:cNvGraphicFramePr>
          <p:nvPr>
            <p:extLst>
              <p:ext uri="{D42A27DB-BD31-4B8C-83A1-F6EECF244321}">
                <p14:modId xmlns:p14="http://schemas.microsoft.com/office/powerpoint/2010/main" val="3443332799"/>
              </p:ext>
            </p:extLst>
          </p:nvPr>
        </p:nvGraphicFramePr>
        <p:xfrm>
          <a:off x="1252554" y="1671840"/>
          <a:ext cx="2160240" cy="2088232"/>
        </p:xfrm>
        <a:graphic>
          <a:graphicData uri="http://schemas.openxmlformats.org/drawingml/2006/table">
            <a:tbl>
              <a:tblPr/>
              <a:tblGrid>
                <a:gridCol w="1080120">
                  <a:extLst>
                    <a:ext uri="{9D8B030D-6E8A-4147-A177-3AD203B41FA5}">
                      <a16:colId xmlns="" xmlns:a16="http://schemas.microsoft.com/office/drawing/2014/main" val="20000"/>
                    </a:ext>
                  </a:extLst>
                </a:gridCol>
                <a:gridCol w="1080120">
                  <a:extLst>
                    <a:ext uri="{9D8B030D-6E8A-4147-A177-3AD203B41FA5}">
                      <a16:colId xmlns="" xmlns:a16="http://schemas.microsoft.com/office/drawing/2014/main" val="20001"/>
                    </a:ext>
                  </a:extLst>
                </a:gridCol>
              </a:tblGrid>
              <a:tr h="1064219">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r h="1024013">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bl>
          </a:graphicData>
        </a:graphic>
      </p:graphicFrame>
      <p:sp>
        <p:nvSpPr>
          <p:cNvPr id="3" name="TextBox 24"/>
          <p:cNvSpPr txBox="1"/>
          <p:nvPr/>
        </p:nvSpPr>
        <p:spPr>
          <a:xfrm>
            <a:off x="1660169" y="643067"/>
            <a:ext cx="1793773" cy="992579"/>
          </a:xfrm>
          <a:prstGeom prst="rect">
            <a:avLst/>
          </a:prstGeom>
          <a:noFill/>
        </p:spPr>
        <p:txBody>
          <a:bodyPr wrap="square" lIns="68580" tIns="34290" rIns="68580" bIns="34290" rtlCol="0">
            <a:spAutoFit/>
          </a:bodyPr>
          <a:lstStyle/>
          <a:p>
            <a:pPr fontAlgn="base">
              <a:spcBef>
                <a:spcPct val="0"/>
              </a:spcBef>
              <a:spcAft>
                <a:spcPct val="0"/>
              </a:spcAft>
            </a:pPr>
            <a:r>
              <a:rPr lang="en-US" altLang="zh-CN" sz="6000" b="1" dirty="0" err="1" smtClean="0">
                <a:solidFill>
                  <a:prstClr val="black"/>
                </a:solidFill>
                <a:latin typeface="汉语拼音" pitchFamily="34" charset="0"/>
                <a:ea typeface="GB Pinyinok-B" pitchFamily="2" charset="-122"/>
                <a:cs typeface="汉语拼音" pitchFamily="34" charset="0"/>
              </a:rPr>
              <a:t>zhí</a:t>
            </a:r>
            <a:r>
              <a:rPr lang="en-US" altLang="zh-CN" sz="6000" dirty="0" smtClean="0">
                <a:solidFill>
                  <a:prstClr val="black"/>
                </a:solidFill>
                <a:latin typeface="汉语拼音" pitchFamily="34" charset="0"/>
                <a:ea typeface="GB Pinyinok-B" pitchFamily="2" charset="-122"/>
                <a:cs typeface="汉语拼音" pitchFamily="34" charset="0"/>
              </a:rPr>
              <a:t> </a:t>
            </a:r>
            <a:endParaRPr lang="zh-CN" altLang="en-US" sz="6000" dirty="0">
              <a:solidFill>
                <a:prstClr val="black"/>
              </a:solidFill>
              <a:latin typeface="汉语拼音" pitchFamily="34" charset="0"/>
              <a:ea typeface="GB Pinyinok-B" pitchFamily="2" charset="-122"/>
              <a:cs typeface="汉语拼音" pitchFamily="34" charset="0"/>
            </a:endParaRPr>
          </a:p>
        </p:txBody>
      </p:sp>
      <p:sp>
        <p:nvSpPr>
          <p:cNvPr id="75" name="线形标注 2 74"/>
          <p:cNvSpPr/>
          <p:nvPr/>
        </p:nvSpPr>
        <p:spPr>
          <a:xfrm>
            <a:off x="4139952" y="1779662"/>
            <a:ext cx="3611770" cy="1194142"/>
          </a:xfrm>
          <a:prstGeom prst="borderCallout2">
            <a:avLst>
              <a:gd name="adj1" fmla="val 62257"/>
              <a:gd name="adj2" fmla="val -685"/>
              <a:gd name="adj3" fmla="val 69955"/>
              <a:gd name="adj4" fmla="val -14293"/>
              <a:gd name="adj5" fmla="val 78596"/>
              <a:gd name="adj6" fmla="val -38366"/>
            </a:avLst>
          </a:prstGeom>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r>
              <a:rPr lang="zh-CN" altLang="en-US" sz="3200" b="1" dirty="0" smtClean="0">
                <a:solidFill>
                  <a:schemeClr val="tx1"/>
                </a:solidFill>
                <a:latin typeface="宋体" pitchFamily="2" charset="-122"/>
                <a:ea typeface="宋体" pitchFamily="2" charset="-122"/>
              </a:rPr>
              <a:t>“横折弯钩”不要写成“横折折钩”</a:t>
            </a:r>
            <a:endParaRPr lang="zh-CN" altLang="en-US" sz="3200" b="1" dirty="0">
              <a:solidFill>
                <a:schemeClr val="tx1"/>
              </a:solidFill>
              <a:latin typeface="宋体" pitchFamily="2" charset="-122"/>
              <a:ea typeface="宋体" pitchFamily="2" charset="-122"/>
            </a:endParaRPr>
          </a:p>
        </p:txBody>
      </p:sp>
      <p:sp>
        <p:nvSpPr>
          <p:cNvPr id="110" name="TextBox 23"/>
          <p:cNvSpPr txBox="1"/>
          <p:nvPr/>
        </p:nvSpPr>
        <p:spPr>
          <a:xfrm>
            <a:off x="1257199" y="1264424"/>
            <a:ext cx="1420517" cy="2531462"/>
          </a:xfrm>
          <a:prstGeom prst="rect">
            <a:avLst/>
          </a:prstGeom>
          <a:noFill/>
        </p:spPr>
        <p:txBody>
          <a:bodyPr wrap="square" lIns="68580" tIns="34290" rIns="68580" bIns="34290" rtlCol="0">
            <a:spAutoFit/>
          </a:bodyPr>
          <a:lstStyle/>
          <a:p>
            <a:pPr fontAlgn="base">
              <a:spcBef>
                <a:spcPct val="0"/>
              </a:spcBef>
              <a:spcAft>
                <a:spcPct val="0"/>
              </a:spcAft>
            </a:pPr>
            <a:r>
              <a:rPr lang="zh-CN" altLang="en-US" sz="16000" dirty="0" smtClean="0">
                <a:latin typeface="楷体" panose="02010609060101010101" pitchFamily="49" charset="-122"/>
                <a:ea typeface="楷体" panose="02010609060101010101" pitchFamily="49" charset="-122"/>
              </a:rPr>
              <a:t>执</a:t>
            </a:r>
            <a:endParaRPr lang="zh-CN" altLang="en-US" sz="16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98391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down)">
                                      <p:cBhvr>
                                        <p:cTn id="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6"/>
          <p:cNvSpPr txBox="1"/>
          <p:nvPr/>
        </p:nvSpPr>
        <p:spPr>
          <a:xfrm>
            <a:off x="2226568" y="1419622"/>
            <a:ext cx="5961078" cy="2012859"/>
          </a:xfrm>
          <a:prstGeom prst="rect">
            <a:avLst/>
          </a:prstGeom>
          <a:noFill/>
        </p:spPr>
        <p:txBody>
          <a:bodyPr wrap="square" rtlCol="0" anchor="t">
            <a:spAutoFit/>
          </a:bodyPr>
          <a:lstStyle/>
          <a:p>
            <a:pPr>
              <a:lnSpc>
                <a:spcPct val="130000"/>
              </a:lnSpc>
            </a:pPr>
            <a:r>
              <a:rPr lang="zh-CN" altLang="en-US" sz="3200" b="1" dirty="0">
                <a:latin typeface="黑体" pitchFamily="49" charset="-122"/>
                <a:ea typeface="黑体" pitchFamily="49" charset="-122"/>
              </a:rPr>
              <a:t> </a:t>
            </a:r>
            <a:r>
              <a:rPr lang="zh-CN" altLang="en-US" sz="3200" b="1" dirty="0" smtClean="0">
                <a:latin typeface="黑体" pitchFamily="49" charset="-122"/>
                <a:ea typeface="黑体" pitchFamily="49" charset="-122"/>
              </a:rPr>
              <a:t>   默读</a:t>
            </a:r>
            <a:r>
              <a:rPr lang="zh-CN" altLang="en-US" sz="3200" b="1" dirty="0">
                <a:latin typeface="黑体" pitchFamily="49" charset="-122"/>
                <a:ea typeface="黑体" pitchFamily="49" charset="-122"/>
              </a:rPr>
              <a:t>课文，想一想作者回忆了关于父亲的哪些事情，分别是在哪些自然段写到</a:t>
            </a:r>
            <a:r>
              <a:rPr lang="zh-CN" altLang="en-US" sz="3200" b="1" dirty="0" smtClean="0">
                <a:latin typeface="黑体" pitchFamily="49" charset="-122"/>
                <a:ea typeface="黑体" pitchFamily="49" charset="-122"/>
              </a:rPr>
              <a:t>的？</a:t>
            </a:r>
            <a:endParaRPr lang="zh-CN" altLang="en-US" sz="3200" b="1" dirty="0">
              <a:latin typeface="黑体" pitchFamily="49" charset="-122"/>
              <a:ea typeface="黑体" pitchFamily="49" charset="-122"/>
            </a:endParaRPr>
          </a:p>
        </p:txBody>
      </p:sp>
      <p:sp>
        <p:nvSpPr>
          <p:cNvPr id="13" name="文本框 14">
            <a:extLst>
              <a:ext uri="{FF2B5EF4-FFF2-40B4-BE49-F238E27FC236}">
                <a16:creationId xmlns="" xmlns:a16="http://schemas.microsoft.com/office/drawing/2014/main" id="{2CE03CEB-302D-7F49-91E3-27EDABCA2FA5}"/>
              </a:ext>
            </a:extLst>
          </p:cNvPr>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整体感知</a:t>
            </a:r>
          </a:p>
        </p:txBody>
      </p:sp>
      <p:pic>
        <p:nvPicPr>
          <p:cNvPr id="15" name="图片 14">
            <a:extLst>
              <a:ext uri="{FF2B5EF4-FFF2-40B4-BE49-F238E27FC236}">
                <a16:creationId xmlns="" xmlns:a16="http://schemas.microsoft.com/office/drawing/2014/main" id="{09C90686-15F3-D346-BEB7-8A3E8DB4E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490" y="488835"/>
            <a:ext cx="366860" cy="456338"/>
          </a:xfrm>
          <a:prstGeom prst="rect">
            <a:avLst/>
          </a:prstGeom>
        </p:spPr>
      </p:pic>
      <p:pic>
        <p:nvPicPr>
          <p:cNvPr id="5" name="图片 4">
            <a:extLst>
              <a:ext uri="{FF2B5EF4-FFF2-40B4-BE49-F238E27FC236}">
                <a16:creationId xmlns="" xmlns:a16="http://schemas.microsoft.com/office/drawing/2014/main" id="{C061C24E-8F5B-344B-B0B0-700FB18A08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5" y="1549004"/>
            <a:ext cx="1224010" cy="1754093"/>
          </a:xfrm>
          <a:prstGeom prst="rect">
            <a:avLst/>
          </a:prstGeom>
        </p:spPr>
      </p:pic>
      <p:sp>
        <p:nvSpPr>
          <p:cNvPr id="6" name="文本框 6"/>
          <p:cNvSpPr txBox="1"/>
          <p:nvPr/>
        </p:nvSpPr>
        <p:spPr>
          <a:xfrm>
            <a:off x="5940152" y="2720908"/>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2</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6"/>
          <p:cNvSpPr txBox="1"/>
          <p:nvPr/>
        </p:nvSpPr>
        <p:spPr>
          <a:xfrm>
            <a:off x="2051595" y="1707654"/>
            <a:ext cx="5961078" cy="1372683"/>
          </a:xfrm>
          <a:prstGeom prst="rect">
            <a:avLst/>
          </a:prstGeom>
          <a:noFill/>
        </p:spPr>
        <p:txBody>
          <a:bodyPr wrap="square" rtlCol="0" anchor="t">
            <a:spAutoFit/>
          </a:bodyPr>
          <a:lstStyle/>
          <a:p>
            <a:pPr>
              <a:lnSpc>
                <a:spcPct val="130000"/>
              </a:lnSpc>
            </a:pPr>
            <a:r>
              <a:rPr lang="zh-CN" altLang="en-US" sz="3200" b="1" dirty="0">
                <a:latin typeface="黑体" pitchFamily="49" charset="-122"/>
                <a:ea typeface="黑体" pitchFamily="49" charset="-122"/>
              </a:rPr>
              <a:t> </a:t>
            </a:r>
            <a:r>
              <a:rPr lang="zh-CN" altLang="en-US" sz="3200" b="1" dirty="0" smtClean="0">
                <a:latin typeface="黑体" pitchFamily="49" charset="-122"/>
                <a:ea typeface="黑体" pitchFamily="49" charset="-122"/>
              </a:rPr>
              <a:t>   小组合作，梳理课文脉络，将下面的表格补充完整。</a:t>
            </a:r>
            <a:endParaRPr lang="zh-CN" altLang="en-US" sz="3200" b="1" dirty="0">
              <a:latin typeface="黑体" pitchFamily="49" charset="-122"/>
              <a:ea typeface="黑体" pitchFamily="49" charset="-122"/>
            </a:endParaRPr>
          </a:p>
        </p:txBody>
      </p:sp>
      <p:pic>
        <p:nvPicPr>
          <p:cNvPr id="5" name="图片 4">
            <a:extLst>
              <a:ext uri="{FF2B5EF4-FFF2-40B4-BE49-F238E27FC236}">
                <a16:creationId xmlns="" xmlns:a16="http://schemas.microsoft.com/office/drawing/2014/main" id="{C061C24E-8F5B-344B-B0B0-700FB18A08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5" y="1549004"/>
            <a:ext cx="1224010" cy="1754093"/>
          </a:xfrm>
          <a:prstGeom prst="rect">
            <a:avLst/>
          </a:prstGeom>
        </p:spPr>
      </p:pic>
    </p:spTree>
    <p:extLst>
      <p:ext uri="{BB962C8B-B14F-4D97-AF65-F5344CB8AC3E}">
        <p14:creationId xmlns:p14="http://schemas.microsoft.com/office/powerpoint/2010/main" val="3183741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966445771"/>
              </p:ext>
            </p:extLst>
          </p:nvPr>
        </p:nvGraphicFramePr>
        <p:xfrm>
          <a:off x="0" y="0"/>
          <a:ext cx="9144000" cy="4865762"/>
        </p:xfrm>
        <a:graphic>
          <a:graphicData uri="http://schemas.openxmlformats.org/drawingml/2006/table">
            <a:tbl>
              <a:tblPr firstRow="1" bandRow="1">
                <a:tableStyleId>{5C22544A-7EE6-4342-B048-85BDC9FD1C3A}</a:tableStyleId>
              </a:tblPr>
              <a:tblGrid>
                <a:gridCol w="3048000">
                  <a:extLst>
                    <a:ext uri="{9D8B030D-6E8A-4147-A177-3AD203B41FA5}">
                      <a16:colId xmlns="" xmlns:a16="http://schemas.microsoft.com/office/drawing/2014/main" val="3087693393"/>
                    </a:ext>
                  </a:extLst>
                </a:gridCol>
                <a:gridCol w="2100064">
                  <a:extLst>
                    <a:ext uri="{9D8B030D-6E8A-4147-A177-3AD203B41FA5}">
                      <a16:colId xmlns="" xmlns:a16="http://schemas.microsoft.com/office/drawing/2014/main" val="3162191817"/>
                    </a:ext>
                  </a:extLst>
                </a:gridCol>
                <a:gridCol w="3995936">
                  <a:extLst>
                    <a:ext uri="{9D8B030D-6E8A-4147-A177-3AD203B41FA5}">
                      <a16:colId xmlns="" xmlns:a16="http://schemas.microsoft.com/office/drawing/2014/main" val="548300935"/>
                    </a:ext>
                  </a:extLst>
                </a:gridCol>
              </a:tblGrid>
              <a:tr h="699542">
                <a:tc>
                  <a:txBody>
                    <a:bodyPr/>
                    <a:lstStyle/>
                    <a:p>
                      <a:pPr algn="ctr"/>
                      <a:r>
                        <a:rPr lang="zh-CN" altLang="en-US" sz="2800" b="0" dirty="0" smtClean="0">
                          <a:latin typeface="黑体" panose="02010609060101010101" pitchFamily="49" charset="-122"/>
                          <a:ea typeface="黑体" panose="02010609060101010101" pitchFamily="49" charset="-122"/>
                        </a:rPr>
                        <a:t>段落</a:t>
                      </a:r>
                      <a:endParaRPr lang="zh-CN" altLang="en-US" sz="2800" b="0" dirty="0">
                        <a:latin typeface="黑体" panose="02010609060101010101" pitchFamily="49" charset="-122"/>
                        <a:ea typeface="黑体" panose="02010609060101010101" pitchFamily="49" charset="-122"/>
                      </a:endParaRPr>
                    </a:p>
                  </a:txBody>
                  <a:tcPr/>
                </a:tc>
                <a:tc>
                  <a:txBody>
                    <a:bodyPr/>
                    <a:lstStyle/>
                    <a:p>
                      <a:pPr algn="ctr"/>
                      <a:r>
                        <a:rPr lang="zh-CN" altLang="en-US" sz="2800" b="0" dirty="0" smtClean="0">
                          <a:latin typeface="黑体" panose="02010609060101010101" pitchFamily="49" charset="-122"/>
                          <a:ea typeface="黑体" panose="02010609060101010101" pitchFamily="49" charset="-122"/>
                        </a:rPr>
                        <a:t>叙述顺序</a:t>
                      </a:r>
                      <a:endParaRPr lang="zh-CN" altLang="en-US" sz="2800" b="0" dirty="0">
                        <a:latin typeface="黑体" panose="02010609060101010101" pitchFamily="49" charset="-122"/>
                        <a:ea typeface="黑体" panose="02010609060101010101" pitchFamily="49" charset="-122"/>
                      </a:endParaRPr>
                    </a:p>
                  </a:txBody>
                  <a:tcPr/>
                </a:tc>
                <a:tc>
                  <a:txBody>
                    <a:bodyPr/>
                    <a:lstStyle/>
                    <a:p>
                      <a:pPr algn="ctr"/>
                      <a:r>
                        <a:rPr lang="zh-CN" altLang="en-US" sz="2800" b="0" dirty="0" smtClean="0">
                          <a:latin typeface="黑体" panose="02010609060101010101" pitchFamily="49" charset="-122"/>
                          <a:ea typeface="黑体" panose="02010609060101010101" pitchFamily="49" charset="-122"/>
                        </a:rPr>
                        <a:t>具体事情</a:t>
                      </a:r>
                      <a:endParaRPr lang="zh-CN" altLang="en-US" sz="2800" b="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2000693815"/>
                  </a:ext>
                </a:extLst>
              </a:tr>
              <a:tr h="108012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3941966393"/>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a:p>
                  </a:txBody>
                  <a:tcPr/>
                </a:tc>
                <a:extLst>
                  <a:ext uri="{0D108BD9-81ED-4DB2-BD59-A6C34878D82A}">
                    <a16:rowId xmlns="" xmlns:a16="http://schemas.microsoft.com/office/drawing/2014/main" val="2948687969"/>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244000006"/>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4035462222"/>
                  </a:ext>
                </a:extLst>
              </a:tr>
            </a:tbl>
          </a:graphicData>
        </a:graphic>
      </p:graphicFrame>
      <p:sp>
        <p:nvSpPr>
          <p:cNvPr id="3" name="文本框 2"/>
          <p:cNvSpPr txBox="1"/>
          <p:nvPr/>
        </p:nvSpPr>
        <p:spPr>
          <a:xfrm>
            <a:off x="251520" y="915566"/>
            <a:ext cx="259228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2—7</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4" name="文本框 3"/>
          <p:cNvSpPr txBox="1"/>
          <p:nvPr/>
        </p:nvSpPr>
        <p:spPr>
          <a:xfrm>
            <a:off x="251520" y="1995686"/>
            <a:ext cx="259228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8—18</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5" name="文本框 4"/>
          <p:cNvSpPr txBox="1"/>
          <p:nvPr/>
        </p:nvSpPr>
        <p:spPr>
          <a:xfrm>
            <a:off x="227162" y="3003798"/>
            <a:ext cx="2760662"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19—29</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6" name="文本框 5"/>
          <p:cNvSpPr txBox="1"/>
          <p:nvPr/>
        </p:nvSpPr>
        <p:spPr>
          <a:xfrm>
            <a:off x="227162" y="4083918"/>
            <a:ext cx="2832670"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30—33</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7" name="文本框 6"/>
          <p:cNvSpPr txBox="1"/>
          <p:nvPr/>
        </p:nvSpPr>
        <p:spPr>
          <a:xfrm>
            <a:off x="3419872" y="943873"/>
            <a:ext cx="1411113"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被捕前</a:t>
            </a:r>
            <a:endParaRPr lang="zh-CN" altLang="en-US" sz="2800" b="1" dirty="0">
              <a:latin typeface="黑体" panose="02010609060101010101" pitchFamily="49" charset="-122"/>
              <a:ea typeface="黑体" panose="02010609060101010101" pitchFamily="49" charset="-122"/>
            </a:endParaRPr>
          </a:p>
        </p:txBody>
      </p:sp>
      <p:sp>
        <p:nvSpPr>
          <p:cNvPr id="8" name="文本框 7"/>
          <p:cNvSpPr txBox="1"/>
          <p:nvPr/>
        </p:nvSpPr>
        <p:spPr>
          <a:xfrm>
            <a:off x="5038123" y="4064754"/>
            <a:ext cx="4212146"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全家得知父亲遇难的讯息</a:t>
            </a:r>
            <a:endParaRPr lang="zh-CN" altLang="en-US" sz="2800" b="1" dirty="0">
              <a:latin typeface="黑体" panose="02010609060101010101" pitchFamily="49" charset="-122"/>
              <a:ea typeface="黑体" panose="02010609060101010101" pitchFamily="49" charset="-122"/>
            </a:endParaRPr>
          </a:p>
        </p:txBody>
      </p:sp>
      <p:sp>
        <p:nvSpPr>
          <p:cNvPr id="9" name="文本框 8"/>
          <p:cNvSpPr txBox="1"/>
          <p:nvPr/>
        </p:nvSpPr>
        <p:spPr>
          <a:xfrm>
            <a:off x="5176762" y="1853625"/>
            <a:ext cx="3934868"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反动派到家里搜捕父亲，父亲被捕</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837858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81803009"/>
              </p:ext>
            </p:extLst>
          </p:nvPr>
        </p:nvGraphicFramePr>
        <p:xfrm>
          <a:off x="0" y="0"/>
          <a:ext cx="9144000" cy="4865762"/>
        </p:xfrm>
        <a:graphic>
          <a:graphicData uri="http://schemas.openxmlformats.org/drawingml/2006/table">
            <a:tbl>
              <a:tblPr firstRow="1" bandRow="1">
                <a:tableStyleId>{5C22544A-7EE6-4342-B048-85BDC9FD1C3A}</a:tableStyleId>
              </a:tblPr>
              <a:tblGrid>
                <a:gridCol w="3048000">
                  <a:extLst>
                    <a:ext uri="{9D8B030D-6E8A-4147-A177-3AD203B41FA5}">
                      <a16:colId xmlns="" xmlns:a16="http://schemas.microsoft.com/office/drawing/2014/main" val="3087693393"/>
                    </a:ext>
                  </a:extLst>
                </a:gridCol>
                <a:gridCol w="2100064">
                  <a:extLst>
                    <a:ext uri="{9D8B030D-6E8A-4147-A177-3AD203B41FA5}">
                      <a16:colId xmlns="" xmlns:a16="http://schemas.microsoft.com/office/drawing/2014/main" val="3162191817"/>
                    </a:ext>
                  </a:extLst>
                </a:gridCol>
                <a:gridCol w="3995936">
                  <a:extLst>
                    <a:ext uri="{9D8B030D-6E8A-4147-A177-3AD203B41FA5}">
                      <a16:colId xmlns="" xmlns:a16="http://schemas.microsoft.com/office/drawing/2014/main" val="548300935"/>
                    </a:ext>
                  </a:extLst>
                </a:gridCol>
              </a:tblGrid>
              <a:tr h="699542">
                <a:tc>
                  <a:txBody>
                    <a:bodyPr/>
                    <a:lstStyle/>
                    <a:p>
                      <a:pPr algn="ctr"/>
                      <a:r>
                        <a:rPr lang="zh-CN" altLang="en-US" sz="2800" b="0" dirty="0" smtClean="0">
                          <a:latin typeface="黑体" panose="02010609060101010101" pitchFamily="49" charset="-122"/>
                          <a:ea typeface="黑体" panose="02010609060101010101" pitchFamily="49" charset="-122"/>
                        </a:rPr>
                        <a:t>段落</a:t>
                      </a:r>
                      <a:endParaRPr lang="zh-CN" altLang="en-US" sz="2800" b="0" dirty="0">
                        <a:latin typeface="黑体" panose="02010609060101010101" pitchFamily="49" charset="-122"/>
                        <a:ea typeface="黑体" panose="02010609060101010101" pitchFamily="49" charset="-122"/>
                      </a:endParaRPr>
                    </a:p>
                  </a:txBody>
                  <a:tcPr/>
                </a:tc>
                <a:tc>
                  <a:txBody>
                    <a:bodyPr/>
                    <a:lstStyle/>
                    <a:p>
                      <a:pPr algn="ctr"/>
                      <a:r>
                        <a:rPr lang="zh-CN" altLang="en-US" sz="2800" b="0" dirty="0" smtClean="0">
                          <a:latin typeface="黑体" panose="02010609060101010101" pitchFamily="49" charset="-122"/>
                          <a:ea typeface="黑体" panose="02010609060101010101" pitchFamily="49" charset="-122"/>
                        </a:rPr>
                        <a:t>叙述顺序</a:t>
                      </a:r>
                      <a:endParaRPr lang="zh-CN" altLang="en-US" sz="2800" b="0" dirty="0">
                        <a:latin typeface="黑体" panose="02010609060101010101" pitchFamily="49" charset="-122"/>
                        <a:ea typeface="黑体" panose="02010609060101010101" pitchFamily="49" charset="-122"/>
                      </a:endParaRPr>
                    </a:p>
                  </a:txBody>
                  <a:tcPr/>
                </a:tc>
                <a:tc>
                  <a:txBody>
                    <a:bodyPr/>
                    <a:lstStyle/>
                    <a:p>
                      <a:pPr algn="ctr"/>
                      <a:r>
                        <a:rPr lang="zh-CN" altLang="en-US" sz="2800" b="0" dirty="0" smtClean="0">
                          <a:latin typeface="黑体" panose="02010609060101010101" pitchFamily="49" charset="-122"/>
                          <a:ea typeface="黑体" panose="02010609060101010101" pitchFamily="49" charset="-122"/>
                        </a:rPr>
                        <a:t>具体事情</a:t>
                      </a:r>
                      <a:endParaRPr lang="zh-CN" altLang="en-US" sz="2800" b="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2000693815"/>
                  </a:ext>
                </a:extLst>
              </a:tr>
              <a:tr h="108012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3941966393"/>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a:p>
                  </a:txBody>
                  <a:tcPr/>
                </a:tc>
                <a:extLst>
                  <a:ext uri="{0D108BD9-81ED-4DB2-BD59-A6C34878D82A}">
                    <a16:rowId xmlns="" xmlns:a16="http://schemas.microsoft.com/office/drawing/2014/main" val="2948687969"/>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244000006"/>
                  </a:ext>
                </a:extLst>
              </a:tr>
              <a:tr h="102870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 xmlns:a16="http://schemas.microsoft.com/office/drawing/2014/main" val="4035462222"/>
                  </a:ext>
                </a:extLst>
              </a:tr>
            </a:tbl>
          </a:graphicData>
        </a:graphic>
      </p:graphicFrame>
      <p:sp>
        <p:nvSpPr>
          <p:cNvPr id="3" name="文本框 2"/>
          <p:cNvSpPr txBox="1"/>
          <p:nvPr/>
        </p:nvSpPr>
        <p:spPr>
          <a:xfrm>
            <a:off x="251520" y="915566"/>
            <a:ext cx="259228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2—7</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4" name="文本框 3"/>
          <p:cNvSpPr txBox="1"/>
          <p:nvPr/>
        </p:nvSpPr>
        <p:spPr>
          <a:xfrm>
            <a:off x="251520" y="1995686"/>
            <a:ext cx="259228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8—18</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5" name="文本框 4"/>
          <p:cNvSpPr txBox="1"/>
          <p:nvPr/>
        </p:nvSpPr>
        <p:spPr>
          <a:xfrm>
            <a:off x="227162" y="3003798"/>
            <a:ext cx="2760662"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19—29</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6" name="文本框 5"/>
          <p:cNvSpPr txBox="1"/>
          <p:nvPr/>
        </p:nvSpPr>
        <p:spPr>
          <a:xfrm>
            <a:off x="227162" y="4083918"/>
            <a:ext cx="2832670"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第</a:t>
            </a:r>
            <a:r>
              <a:rPr lang="en-US" altLang="zh-CN" sz="2800" b="1" dirty="0" smtClean="0">
                <a:latin typeface="黑体" panose="02010609060101010101" pitchFamily="49" charset="-122"/>
                <a:ea typeface="黑体" panose="02010609060101010101" pitchFamily="49" charset="-122"/>
              </a:rPr>
              <a:t>30—33</a:t>
            </a:r>
            <a:r>
              <a:rPr lang="zh-CN" altLang="en-US" sz="2800" b="1" dirty="0" smtClean="0">
                <a:latin typeface="黑体" panose="02010609060101010101" pitchFamily="49" charset="-122"/>
                <a:ea typeface="黑体" panose="02010609060101010101" pitchFamily="49" charset="-122"/>
              </a:rPr>
              <a:t>自然段</a:t>
            </a:r>
            <a:endParaRPr lang="zh-CN" altLang="en-US" sz="2800" b="1" dirty="0">
              <a:latin typeface="黑体" panose="02010609060101010101" pitchFamily="49" charset="-122"/>
              <a:ea typeface="黑体" panose="02010609060101010101" pitchFamily="49" charset="-122"/>
            </a:endParaRPr>
          </a:p>
        </p:txBody>
      </p:sp>
      <p:sp>
        <p:nvSpPr>
          <p:cNvPr id="7" name="文本框 6"/>
          <p:cNvSpPr txBox="1"/>
          <p:nvPr/>
        </p:nvSpPr>
        <p:spPr>
          <a:xfrm>
            <a:off x="3419872" y="943873"/>
            <a:ext cx="1411113"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被捕前</a:t>
            </a:r>
            <a:endParaRPr lang="zh-CN" altLang="en-US" sz="2800" b="1" dirty="0">
              <a:latin typeface="黑体" panose="02010609060101010101" pitchFamily="49" charset="-122"/>
              <a:ea typeface="黑体" panose="02010609060101010101" pitchFamily="49" charset="-122"/>
            </a:endParaRPr>
          </a:p>
        </p:txBody>
      </p:sp>
      <p:sp>
        <p:nvSpPr>
          <p:cNvPr id="8" name="文本框 7"/>
          <p:cNvSpPr txBox="1"/>
          <p:nvPr/>
        </p:nvSpPr>
        <p:spPr>
          <a:xfrm>
            <a:off x="5038123" y="4064754"/>
            <a:ext cx="4212146"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全家得知父亲遇难的讯息</a:t>
            </a:r>
            <a:endParaRPr lang="zh-CN" altLang="en-US" sz="2800" b="1" dirty="0">
              <a:latin typeface="黑体" panose="02010609060101010101" pitchFamily="49" charset="-122"/>
              <a:ea typeface="黑体" panose="02010609060101010101" pitchFamily="49" charset="-122"/>
            </a:endParaRPr>
          </a:p>
        </p:txBody>
      </p:sp>
      <p:sp>
        <p:nvSpPr>
          <p:cNvPr id="9" name="文本框 8"/>
          <p:cNvSpPr txBox="1"/>
          <p:nvPr/>
        </p:nvSpPr>
        <p:spPr>
          <a:xfrm>
            <a:off x="5176762" y="1853625"/>
            <a:ext cx="3934868"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反动派到家里搜捕父亲，父亲被捕</a:t>
            </a:r>
            <a:endParaRPr lang="zh-CN" altLang="en-US" sz="2800" b="1" dirty="0">
              <a:latin typeface="黑体" panose="02010609060101010101" pitchFamily="49" charset="-122"/>
              <a:ea typeface="黑体" panose="02010609060101010101" pitchFamily="49" charset="-122"/>
            </a:endParaRPr>
          </a:p>
        </p:txBody>
      </p:sp>
      <p:sp>
        <p:nvSpPr>
          <p:cNvPr id="11" name="文本框 10"/>
          <p:cNvSpPr txBox="1"/>
          <p:nvPr/>
        </p:nvSpPr>
        <p:spPr>
          <a:xfrm>
            <a:off x="3419872" y="1925523"/>
            <a:ext cx="1411113" cy="523220"/>
          </a:xfrm>
          <a:prstGeom prst="rect">
            <a:avLst/>
          </a:prstGeom>
          <a:noFill/>
        </p:spPr>
        <p:txBody>
          <a:bodyPr wrap="squar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被捕时</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2" name="文本框 11"/>
          <p:cNvSpPr txBox="1"/>
          <p:nvPr/>
        </p:nvSpPr>
        <p:spPr>
          <a:xfrm>
            <a:off x="3419871" y="3003798"/>
            <a:ext cx="1411113" cy="523220"/>
          </a:xfrm>
          <a:prstGeom prst="rect">
            <a:avLst/>
          </a:prstGeom>
          <a:noFill/>
        </p:spPr>
        <p:txBody>
          <a:bodyPr wrap="squar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被审时</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3" name="文本框 12"/>
          <p:cNvSpPr txBox="1"/>
          <p:nvPr/>
        </p:nvSpPr>
        <p:spPr>
          <a:xfrm>
            <a:off x="3425204" y="4082073"/>
            <a:ext cx="1411113" cy="523220"/>
          </a:xfrm>
          <a:prstGeom prst="rect">
            <a:avLst/>
          </a:prstGeom>
          <a:noFill/>
        </p:spPr>
        <p:txBody>
          <a:bodyPr wrap="squar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被害后</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4" name="文本框 13"/>
          <p:cNvSpPr txBox="1"/>
          <p:nvPr/>
        </p:nvSpPr>
        <p:spPr>
          <a:xfrm>
            <a:off x="5048367" y="651341"/>
            <a:ext cx="4212146" cy="1200329"/>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父亲烧掉文件和书籍，工友阎振三被抓，父亲不顾亲友的劝说坚持留在北京</a:t>
            </a:r>
          </a:p>
        </p:txBody>
      </p:sp>
      <p:sp>
        <p:nvSpPr>
          <p:cNvPr id="15" name="文本框 14"/>
          <p:cNvSpPr txBox="1"/>
          <p:nvPr/>
        </p:nvSpPr>
        <p:spPr>
          <a:xfrm>
            <a:off x="5038123" y="2861737"/>
            <a:ext cx="4212146" cy="954107"/>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父亲在法庭上被审时依然镇定、沉着</a:t>
            </a:r>
          </a:p>
        </p:txBody>
      </p:sp>
    </p:spTree>
    <p:extLst>
      <p:ext uri="{BB962C8B-B14F-4D97-AF65-F5344CB8AC3E}">
        <p14:creationId xmlns:p14="http://schemas.microsoft.com/office/powerpoint/2010/main" val="2856160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6"/>
          <p:cNvSpPr txBox="1"/>
          <p:nvPr/>
        </p:nvSpPr>
        <p:spPr>
          <a:xfrm>
            <a:off x="1547664" y="1203598"/>
            <a:ext cx="6768752" cy="2012859"/>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    课前你搜集</a:t>
            </a:r>
            <a:r>
              <a:rPr lang="zh-CN" altLang="en-US" sz="3200" dirty="0">
                <a:latin typeface="黑体" pitchFamily="49" charset="-122"/>
                <a:ea typeface="黑体" pitchFamily="49" charset="-122"/>
              </a:rPr>
              <a:t>了哪些资料？这些资料能够帮助我们更深入地了解李大钊吗</a:t>
            </a:r>
            <a:r>
              <a:rPr lang="zh-CN" altLang="en-US" sz="3200" dirty="0" smtClean="0">
                <a:latin typeface="黑体" pitchFamily="49" charset="-122"/>
                <a:ea typeface="黑体" pitchFamily="49" charset="-122"/>
              </a:rPr>
              <a:t>？和同学交流。</a:t>
            </a:r>
            <a:endParaRPr lang="zh-CN" altLang="en-US" sz="3200" dirty="0">
              <a:latin typeface="黑体" pitchFamily="49" charset="-122"/>
              <a:ea typeface="黑体" pitchFamily="49" charset="-122"/>
            </a:endParaRPr>
          </a:p>
        </p:txBody>
      </p:sp>
      <p:pic>
        <p:nvPicPr>
          <p:cNvPr id="10" name="图片 9">
            <a:extLst>
              <a:ext uri="{FF2B5EF4-FFF2-40B4-BE49-F238E27FC236}">
                <a16:creationId xmlns="" xmlns:a16="http://schemas.microsoft.com/office/drawing/2014/main" id="{C061C24E-8F5B-344B-B0B0-700FB18A08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00" y="1491630"/>
            <a:ext cx="1104039" cy="1582166"/>
          </a:xfrm>
          <a:prstGeom prst="rect">
            <a:avLst/>
          </a:prstGeom>
        </p:spPr>
      </p:pic>
    </p:spTree>
    <p:extLst>
      <p:ext uri="{BB962C8B-B14F-4D97-AF65-F5344CB8AC3E}">
        <p14:creationId xmlns:p14="http://schemas.microsoft.com/office/powerpoint/2010/main" val="4138782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C061C24E-8F5B-344B-B0B0-700FB18A08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491630"/>
            <a:ext cx="1254781" cy="1798190"/>
          </a:xfrm>
          <a:prstGeom prst="rect">
            <a:avLst/>
          </a:prstGeom>
        </p:spPr>
      </p:pic>
      <p:sp>
        <p:nvSpPr>
          <p:cNvPr id="11" name="文本框 6"/>
          <p:cNvSpPr txBox="1"/>
          <p:nvPr/>
        </p:nvSpPr>
        <p:spPr>
          <a:xfrm>
            <a:off x="1475656" y="1491630"/>
            <a:ext cx="6984776" cy="1772793"/>
          </a:xfrm>
          <a:prstGeom prst="rect">
            <a:avLst/>
          </a:prstGeom>
          <a:noFill/>
        </p:spPr>
        <p:txBody>
          <a:bodyPr wrap="square" rtlCol="0" anchor="t">
            <a:spAutoFit/>
          </a:bodyPr>
          <a:lstStyle/>
          <a:p>
            <a:pPr>
              <a:lnSpc>
                <a:spcPct val="130000"/>
              </a:lnSpc>
            </a:pPr>
            <a:r>
              <a:rPr lang="zh-CN" altLang="en-US" sz="2800" dirty="0" smtClean="0">
                <a:latin typeface="黑体" pitchFamily="49" charset="-122"/>
                <a:ea typeface="黑体" pitchFamily="49" charset="-122"/>
              </a:rPr>
              <a:t>    结合刚才</a:t>
            </a:r>
            <a:r>
              <a:rPr lang="zh-CN" altLang="en-US" sz="2800" dirty="0">
                <a:latin typeface="黑体" pitchFamily="49" charset="-122"/>
                <a:ea typeface="黑体" pitchFamily="49" charset="-122"/>
              </a:rPr>
              <a:t>交流的资料</a:t>
            </a:r>
            <a:r>
              <a:rPr lang="zh-CN" altLang="en-US" sz="2800" dirty="0" smtClean="0">
                <a:latin typeface="黑体" pitchFamily="49" charset="-122"/>
                <a:ea typeface="黑体" pitchFamily="49" charset="-122"/>
              </a:rPr>
              <a:t>，请你再</a:t>
            </a:r>
            <a:r>
              <a:rPr lang="zh-CN" altLang="en-US" sz="2800" dirty="0">
                <a:latin typeface="黑体" pitchFamily="49" charset="-122"/>
                <a:ea typeface="黑体" pitchFamily="49" charset="-122"/>
              </a:rPr>
              <a:t>读读课文，你对哪些地方有了新的理解</a:t>
            </a:r>
            <a:r>
              <a:rPr lang="zh-CN" altLang="en-US" sz="2800" dirty="0" smtClean="0">
                <a:latin typeface="黑体" pitchFamily="49" charset="-122"/>
                <a:ea typeface="黑体" pitchFamily="49" charset="-122"/>
              </a:rPr>
              <a:t>？还</a:t>
            </a:r>
            <a:r>
              <a:rPr lang="zh-CN" altLang="en-US" sz="2800" dirty="0">
                <a:latin typeface="黑体" pitchFamily="49" charset="-122"/>
                <a:ea typeface="黑体" pitchFamily="49" charset="-122"/>
              </a:rPr>
              <a:t>有没有你很想了解，但课文中没有写的内容</a:t>
            </a:r>
            <a:r>
              <a:rPr lang="zh-CN" altLang="en-US" sz="2800" dirty="0" smtClean="0">
                <a:latin typeface="黑体" pitchFamily="49" charset="-122"/>
                <a:ea typeface="黑体" pitchFamily="49" charset="-122"/>
              </a:rPr>
              <a:t>呢？</a:t>
            </a:r>
            <a:endParaRPr lang="zh-CN" altLang="en-US" sz="2800" dirty="0">
              <a:latin typeface="黑体" pitchFamily="49" charset="-122"/>
              <a:ea typeface="黑体" pitchFamily="49" charset="-122"/>
            </a:endParaRPr>
          </a:p>
        </p:txBody>
      </p:sp>
    </p:spTree>
    <p:extLst>
      <p:ext uri="{BB962C8B-B14F-4D97-AF65-F5344CB8AC3E}">
        <p14:creationId xmlns:p14="http://schemas.microsoft.com/office/powerpoint/2010/main" val="1616526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ownloads\七彩课堂语文一年级上册出片文件7(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0000"/>
          <a:stretch/>
        </p:blipFill>
        <p:spPr bwMode="auto">
          <a:xfrm>
            <a:off x="395536" y="2499742"/>
            <a:ext cx="1222362" cy="208812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03648" y="1275606"/>
            <a:ext cx="2914389" cy="1440160"/>
            <a:chOff x="5546069" y="2444092"/>
            <a:chExt cx="2914389" cy="1440160"/>
          </a:xfrm>
        </p:grpSpPr>
        <p:sp>
          <p:nvSpPr>
            <p:cNvPr id="3" name="云形标注 2"/>
            <p:cNvSpPr/>
            <p:nvPr/>
          </p:nvSpPr>
          <p:spPr bwMode="auto">
            <a:xfrm rot="11108408">
              <a:off x="5546069" y="2444092"/>
              <a:ext cx="2914389" cy="1440160"/>
            </a:xfrm>
            <a:prstGeom prst="cloudCallout">
              <a:avLst>
                <a:gd name="adj1" fmla="val 41972"/>
                <a:gd name="adj2" fmla="val -76058"/>
              </a:avLst>
            </a:prstGeom>
            <a:solidFill>
              <a:schemeClr val="accent3">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矩形 3"/>
            <p:cNvSpPr/>
            <p:nvPr/>
          </p:nvSpPr>
          <p:spPr>
            <a:xfrm>
              <a:off x="5906109" y="2760215"/>
              <a:ext cx="2520280" cy="807913"/>
            </a:xfrm>
            <a:prstGeom prst="rect">
              <a:avLst/>
            </a:prstGeom>
            <a:noFill/>
          </p:spPr>
          <p:txBody>
            <a:bodyPr wrap="square" lIns="68580" tIns="34290" rIns="68580" bIns="34290">
              <a:spAutoFit/>
            </a:bodyPr>
            <a:lstStyle/>
            <a:p>
              <a:r>
                <a:rPr lang="zh-CN" altLang="en-US" sz="2400" b="1" dirty="0">
                  <a:solidFill>
                    <a:srgbClr val="FF0000"/>
                  </a:solidFill>
                  <a:latin typeface="楷体" pitchFamily="49" charset="-122"/>
                  <a:ea typeface="楷体" pitchFamily="49" charset="-122"/>
                </a:rPr>
                <a:t>我</a:t>
              </a:r>
              <a:r>
                <a:rPr lang="zh-CN" altLang="en-US" sz="2400" b="1" dirty="0" smtClean="0">
                  <a:solidFill>
                    <a:srgbClr val="FF0000"/>
                  </a:solidFill>
                  <a:latin typeface="楷体" pitchFamily="49" charset="-122"/>
                  <a:ea typeface="楷体" pitchFamily="49" charset="-122"/>
                </a:rPr>
                <a:t>想知道阎振三后来怎么样了。</a:t>
              </a:r>
              <a:endParaRPr lang="zh-CN" altLang="en-US" sz="2400" b="1" dirty="0">
                <a:solidFill>
                  <a:srgbClr val="FF0000"/>
                </a:solidFill>
                <a:latin typeface="楷体" pitchFamily="49" charset="-122"/>
                <a:ea typeface="楷体" pitchFamily="49" charset="-122"/>
              </a:endParaRPr>
            </a:p>
          </p:txBody>
        </p:sp>
      </p:grpSp>
      <p:pic>
        <p:nvPicPr>
          <p:cNvPr id="6" name="图片 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372200" y="2398009"/>
            <a:ext cx="1872208" cy="2515245"/>
          </a:xfrm>
          <a:prstGeom prst="rect">
            <a:avLst/>
          </a:prstGeom>
        </p:spPr>
      </p:pic>
      <p:grpSp>
        <p:nvGrpSpPr>
          <p:cNvPr id="7" name="组合 6"/>
          <p:cNvGrpSpPr/>
          <p:nvPr/>
        </p:nvGrpSpPr>
        <p:grpSpPr>
          <a:xfrm>
            <a:off x="4794250" y="822510"/>
            <a:ext cx="2914389" cy="1575772"/>
            <a:chOff x="5552143" y="2308753"/>
            <a:chExt cx="2914389" cy="1575772"/>
          </a:xfrm>
        </p:grpSpPr>
        <p:sp>
          <p:nvSpPr>
            <p:cNvPr id="8" name="云形标注 7"/>
            <p:cNvSpPr/>
            <p:nvPr/>
          </p:nvSpPr>
          <p:spPr bwMode="auto">
            <a:xfrm rot="11108408">
              <a:off x="5552143" y="2308753"/>
              <a:ext cx="2914389" cy="1575772"/>
            </a:xfrm>
            <a:prstGeom prst="cloudCallout">
              <a:avLst>
                <a:gd name="adj1" fmla="val -29517"/>
                <a:gd name="adj2" fmla="val -74998"/>
              </a:avLst>
            </a:prstGeom>
            <a:solidFill>
              <a:schemeClr val="accent3">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5833949" y="2674016"/>
              <a:ext cx="2520280" cy="807913"/>
            </a:xfrm>
            <a:prstGeom prst="rect">
              <a:avLst/>
            </a:prstGeom>
            <a:noFill/>
          </p:spPr>
          <p:txBody>
            <a:bodyPr wrap="square" lIns="68580" tIns="34290" rIns="68580" bIns="34290">
              <a:spAutoFit/>
            </a:bodyPr>
            <a:lstStyle/>
            <a:p>
              <a:r>
                <a:rPr lang="zh-CN" altLang="en-US" sz="2400" b="1" dirty="0" smtClean="0">
                  <a:solidFill>
                    <a:srgbClr val="FF0000"/>
                  </a:solidFill>
                  <a:latin typeface="楷体" pitchFamily="49" charset="-122"/>
                  <a:ea typeface="楷体" pitchFamily="49" charset="-122"/>
                </a:rPr>
                <a:t>李大钊被捕前为什么不离开北京？</a:t>
              </a:r>
              <a:endParaRPr lang="zh-CN" altLang="en-US" sz="2400" b="1" dirty="0">
                <a:solidFill>
                  <a:srgbClr val="FF0000"/>
                </a:solidFill>
                <a:latin typeface="楷体" pitchFamily="49" charset="-122"/>
                <a:ea typeface="楷体" pitchFamily="49" charset="-122"/>
              </a:endParaRPr>
            </a:p>
          </p:txBody>
        </p:sp>
      </p:grpSp>
      <p:grpSp>
        <p:nvGrpSpPr>
          <p:cNvPr id="10" name="组合 9"/>
          <p:cNvGrpSpPr/>
          <p:nvPr/>
        </p:nvGrpSpPr>
        <p:grpSpPr>
          <a:xfrm>
            <a:off x="3461395" y="3012097"/>
            <a:ext cx="2914389" cy="1575772"/>
            <a:chOff x="5552143" y="2308753"/>
            <a:chExt cx="2914389" cy="1575772"/>
          </a:xfrm>
        </p:grpSpPr>
        <p:sp>
          <p:nvSpPr>
            <p:cNvPr id="11" name="云形标注 10"/>
            <p:cNvSpPr/>
            <p:nvPr/>
          </p:nvSpPr>
          <p:spPr bwMode="auto">
            <a:xfrm rot="11108408">
              <a:off x="5552143" y="2308753"/>
              <a:ext cx="2914389" cy="1575772"/>
            </a:xfrm>
            <a:prstGeom prst="cloudCallout">
              <a:avLst>
                <a:gd name="adj1" fmla="val -58926"/>
                <a:gd name="adj2" fmla="val 35497"/>
              </a:avLst>
            </a:prstGeom>
            <a:solidFill>
              <a:schemeClr val="accent3">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5905957" y="2716677"/>
              <a:ext cx="2520280" cy="807913"/>
            </a:xfrm>
            <a:prstGeom prst="rect">
              <a:avLst/>
            </a:prstGeom>
            <a:noFill/>
          </p:spPr>
          <p:txBody>
            <a:bodyPr wrap="square" lIns="68580" tIns="34290" rIns="68580" bIns="34290">
              <a:spAutoFit/>
            </a:bodyPr>
            <a:lstStyle/>
            <a:p>
              <a:r>
                <a:rPr lang="zh-CN" altLang="en-US" sz="2400" b="1" dirty="0" smtClean="0">
                  <a:solidFill>
                    <a:srgbClr val="FF0000"/>
                  </a:solidFill>
                  <a:latin typeface="楷体" pitchFamily="49" charset="-122"/>
                  <a:ea typeface="楷体" pitchFamily="49" charset="-122"/>
                </a:rPr>
                <a:t>李大钊被捕后都经历了什么？</a:t>
              </a:r>
              <a:endParaRPr lang="zh-CN" altLang="en-US" sz="2400" b="1" dirty="0">
                <a:solidFill>
                  <a:srgbClr val="FF0000"/>
                </a:solidFill>
                <a:latin typeface="楷体" pitchFamily="49" charset="-122"/>
                <a:ea typeface="楷体" pitchFamily="49" charset="-122"/>
              </a:endParaRPr>
            </a:p>
          </p:txBody>
        </p:sp>
      </p:grpSp>
    </p:spTree>
    <p:extLst>
      <p:ext uri="{BB962C8B-B14F-4D97-AF65-F5344CB8AC3E}">
        <p14:creationId xmlns:p14="http://schemas.microsoft.com/office/powerpoint/2010/main" val="3018026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422892"/>
            <a:ext cx="1254781" cy="1798190"/>
          </a:xfrm>
          <a:prstGeom prst="rect">
            <a:avLst/>
          </a:prstGeom>
        </p:spPr>
      </p:pic>
      <p:sp>
        <p:nvSpPr>
          <p:cNvPr id="3" name="文本框 6"/>
          <p:cNvSpPr txBox="1"/>
          <p:nvPr/>
        </p:nvSpPr>
        <p:spPr>
          <a:xfrm>
            <a:off x="1619672" y="1635646"/>
            <a:ext cx="6984776" cy="1372683"/>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    课</a:t>
            </a:r>
            <a:r>
              <a:rPr lang="zh-CN" altLang="en-US" sz="3200" dirty="0">
                <a:latin typeface="黑体" pitchFamily="49" charset="-122"/>
                <a:ea typeface="黑体" pitchFamily="49" charset="-122"/>
              </a:rPr>
              <a:t>下根据</a:t>
            </a:r>
            <a:r>
              <a:rPr lang="zh-CN" altLang="en-US" sz="3200" dirty="0" smtClean="0">
                <a:latin typeface="黑体" pitchFamily="49" charset="-122"/>
                <a:ea typeface="黑体" pitchFamily="49" charset="-122"/>
              </a:rPr>
              <a:t>梳理的问题查阅资料，下节课我们再分享。</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107508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20491" y="825427"/>
            <a:ext cx="7180454" cy="500137"/>
          </a:xfrm>
          <a:prstGeom prst="rect">
            <a:avLst/>
          </a:prstGeom>
          <a:noFill/>
        </p:spPr>
        <p:txBody>
          <a:bodyPr wrap="square" lIns="68580" tIns="34290" rIns="68580" bIns="34290" rtlCol="0">
            <a:spAutoFit/>
          </a:bodyPr>
          <a:lstStyle/>
          <a:p>
            <a:r>
              <a:rPr lang="zh-CN" altLang="en-US" sz="2800" b="1" dirty="0" smtClean="0">
                <a:latin typeface="宋体" panose="02010600030101010101" pitchFamily="2" charset="-122"/>
                <a:ea typeface="宋体" panose="02010600030101010101" pitchFamily="2" charset="-122"/>
              </a:rPr>
              <a:t>一、将下列词语按意思相近的分组。</a:t>
            </a:r>
            <a:endParaRPr lang="en-US" altLang="zh-CN" sz="2800" b="1" dirty="0">
              <a:latin typeface="宋体" panose="02010600030101010101" pitchFamily="2" charset="-122"/>
              <a:ea typeface="宋体" panose="02010600030101010101" pitchFamily="2" charset="-122"/>
            </a:endParaRPr>
          </a:p>
        </p:txBody>
      </p:sp>
      <p:sp>
        <p:nvSpPr>
          <p:cNvPr id="16" name="对角圆角矩形 15"/>
          <p:cNvSpPr/>
          <p:nvPr/>
        </p:nvSpPr>
        <p:spPr>
          <a:xfrm>
            <a:off x="767431" y="771550"/>
            <a:ext cx="7234039" cy="3387416"/>
          </a:xfrm>
          <a:prstGeom prst="round2DiagRect">
            <a:avLst/>
          </a:prstGeom>
          <a:noFill/>
          <a:ln w="38100">
            <a:noFill/>
            <a:prstDash val="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TextBox 28"/>
          <p:cNvSpPr txBox="1"/>
          <p:nvPr/>
        </p:nvSpPr>
        <p:spPr>
          <a:xfrm>
            <a:off x="1763688" y="1422662"/>
            <a:ext cx="5616624" cy="931024"/>
          </a:xfrm>
          <a:prstGeom prst="rect">
            <a:avLst/>
          </a:prstGeom>
          <a:noFill/>
        </p:spPr>
        <p:txBody>
          <a:bodyPr wrap="square" lIns="68580" tIns="34290" rIns="68580" bIns="34290" rtlCol="0">
            <a:spAutoFit/>
          </a:bodyPr>
          <a:lstStyle/>
          <a:p>
            <a:r>
              <a:rPr lang="zh-CN" altLang="en-US" sz="2800" b="1" dirty="0" smtClean="0">
                <a:latin typeface="楷体" pitchFamily="49" charset="-122"/>
                <a:ea typeface="楷体" pitchFamily="49" charset="-122"/>
              </a:rPr>
              <a:t>残暴 </a:t>
            </a:r>
            <a:r>
              <a:rPr lang="zh-CN" altLang="en-US" sz="2800" b="1" dirty="0">
                <a:latin typeface="楷体" pitchFamily="49" charset="-122"/>
                <a:ea typeface="楷体" pitchFamily="49" charset="-122"/>
              </a:rPr>
              <a:t>含糊 安宁 可惜 占据 坚决</a:t>
            </a:r>
            <a:endParaRPr lang="en-US" altLang="zh-CN" sz="2800" b="1" dirty="0">
              <a:latin typeface="楷体" pitchFamily="49" charset="-122"/>
              <a:ea typeface="楷体" pitchFamily="49" charset="-122"/>
            </a:endParaRPr>
          </a:p>
          <a:p>
            <a:r>
              <a:rPr lang="zh-CN" altLang="en-US" sz="2800" b="1" dirty="0">
                <a:latin typeface="楷体" pitchFamily="49" charset="-122"/>
                <a:ea typeface="楷体" pitchFamily="49" charset="-122"/>
              </a:rPr>
              <a:t>模糊 残酷 坚定 安定 惋惜 </a:t>
            </a:r>
            <a:r>
              <a:rPr lang="zh-CN" altLang="en-US" sz="2800" b="1" dirty="0" smtClean="0">
                <a:latin typeface="楷体" pitchFamily="49" charset="-122"/>
                <a:ea typeface="楷体" pitchFamily="49" charset="-122"/>
              </a:rPr>
              <a:t>占领</a:t>
            </a:r>
            <a:endParaRPr lang="en-US" altLang="zh-CN" sz="2800" b="1" dirty="0" smtClean="0">
              <a:latin typeface="楷体" pitchFamily="49" charset="-122"/>
              <a:ea typeface="楷体" pitchFamily="49" charset="-122"/>
            </a:endParaRPr>
          </a:p>
        </p:txBody>
      </p:sp>
      <p:sp>
        <p:nvSpPr>
          <p:cNvPr id="30" name="TextBox 29"/>
          <p:cNvSpPr txBox="1"/>
          <p:nvPr/>
        </p:nvSpPr>
        <p:spPr>
          <a:xfrm>
            <a:off x="847930" y="2503517"/>
            <a:ext cx="7180454" cy="1361911"/>
          </a:xfrm>
          <a:prstGeom prst="rect">
            <a:avLst/>
          </a:prstGeom>
          <a:noFill/>
        </p:spPr>
        <p:txBody>
          <a:bodyPr wrap="square" lIns="68580" tIns="34290" rIns="68580" bIns="34290" rtlCol="0">
            <a:spAutoFit/>
          </a:bodyPr>
          <a:lstStyle/>
          <a:p>
            <a:r>
              <a:rPr lang="zh-CN" altLang="en-US"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    ） （    ）——（    ）</a:t>
            </a:r>
          </a:p>
          <a:p>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 （    ）——（    ）</a:t>
            </a:r>
          </a:p>
          <a:p>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 （    ）——（    ）</a:t>
            </a:r>
            <a:endParaRPr lang="zh-CN" altLang="en-US" sz="2800" b="1" dirty="0">
              <a:latin typeface="楷体" panose="02010609060101010101" pitchFamily="49" charset="-122"/>
              <a:ea typeface="楷体" panose="02010609060101010101" pitchFamily="49" charset="-122"/>
            </a:endParaRPr>
          </a:p>
        </p:txBody>
      </p:sp>
      <p:sp>
        <p:nvSpPr>
          <p:cNvPr id="9" name="矩形 8"/>
          <p:cNvSpPr/>
          <p:nvPr/>
        </p:nvSpPr>
        <p:spPr>
          <a:xfrm>
            <a:off x="1135962" y="2503517"/>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残暴</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3300519" y="2499742"/>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残酷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4878150" y="2503517"/>
            <a:ext cx="1082348"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含糊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7073911" y="2503517"/>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模糊</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1135962" y="2916401"/>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安宁</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3300519" y="2916401"/>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安定</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4878150" y="2942548"/>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可惜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7073911" y="2935565"/>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惋惜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9" name="矩形 18"/>
          <p:cNvSpPr/>
          <p:nvPr/>
        </p:nvSpPr>
        <p:spPr>
          <a:xfrm>
            <a:off x="1135962" y="3295605"/>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占据</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3300519" y="3349395"/>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占领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4878150" y="3348449"/>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坚决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a:off x="7073911" y="3348449"/>
            <a:ext cx="902811"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坚定</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14">
            <a:extLst>
              <a:ext uri="{FF2B5EF4-FFF2-40B4-BE49-F238E27FC236}">
                <a16:creationId xmlns="" xmlns:a16="http://schemas.microsoft.com/office/drawing/2014/main" id="{A877C714-4028-FF4B-B84A-5B0010632C27}"/>
              </a:ext>
            </a:extLst>
          </p:cNvPr>
          <p:cNvSpPr txBox="1"/>
          <p:nvPr/>
        </p:nvSpPr>
        <p:spPr>
          <a:xfrm>
            <a:off x="468382" y="299177"/>
            <a:ext cx="2159402" cy="544381"/>
          </a:xfrm>
          <a:prstGeom prst="rect">
            <a:avLst/>
          </a:prstGeom>
          <a:noFill/>
        </p:spPr>
        <p:txBody>
          <a:bodyPr wrap="square" lIns="51435" tIns="25718" rIns="51435" bIns="25718"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课堂演练</a:t>
            </a:r>
          </a:p>
        </p:txBody>
      </p:sp>
      <p:pic>
        <p:nvPicPr>
          <p:cNvPr id="24" name="图片 23">
            <a:extLst>
              <a:ext uri="{FF2B5EF4-FFF2-40B4-BE49-F238E27FC236}">
                <a16:creationId xmlns="" xmlns:a16="http://schemas.microsoft.com/office/drawing/2014/main" id="{D6C2535B-9C36-3A4E-83C0-84B1A9CD2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71185"/>
            <a:ext cx="366249" cy="455519"/>
          </a:xfrm>
          <a:prstGeom prst="rect">
            <a:avLst/>
          </a:prstGeom>
        </p:spPr>
      </p:pic>
    </p:spTree>
    <p:extLst>
      <p:ext uri="{BB962C8B-B14F-4D97-AF65-F5344CB8AC3E}">
        <p14:creationId xmlns:p14="http://schemas.microsoft.com/office/powerpoint/2010/main" val="4084756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P spid="15"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97" r="4644"/>
          <a:stretch/>
        </p:blipFill>
        <p:spPr bwMode="auto">
          <a:xfrm>
            <a:off x="0" y="-15084"/>
            <a:ext cx="9180512"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20" y="87475"/>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8"/>
          <p:cNvSpPr txBox="1"/>
          <p:nvPr/>
        </p:nvSpPr>
        <p:spPr>
          <a:xfrm>
            <a:off x="1547664" y="1635646"/>
            <a:ext cx="5697714" cy="854080"/>
          </a:xfrm>
          <a:prstGeom prst="rect">
            <a:avLst/>
          </a:prstGeom>
          <a:solidFill>
            <a:schemeClr val="bg1"/>
          </a:solidFill>
          <a:effectLst>
            <a:softEdge rad="31750"/>
          </a:effectLst>
        </p:spPr>
        <p:txBody>
          <a:bodyPr wrap="none" lIns="68580" tIns="34290" rIns="68580" bIns="34290" rtlCol="0">
            <a:spAutoFit/>
          </a:bodyPr>
          <a:lstStyle/>
          <a:p>
            <a:r>
              <a:rPr lang="en-US" altLang="zh-CN" sz="51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rPr>
              <a:t>11 </a:t>
            </a:r>
            <a:r>
              <a:rPr lang="zh-CN" altLang="en-US" sz="5100" b="1" dirty="0" smtClean="0">
                <a:solidFill>
                  <a:srgbClr val="FF0000"/>
                </a:solidFill>
                <a:effectLst>
                  <a:outerShdw blurRad="38100" dist="38100" dir="2700000" algn="tl">
                    <a:srgbClr val="000000">
                      <a:alpha val="43137"/>
                    </a:srgbClr>
                  </a:outerShdw>
                </a:effectLst>
                <a:latin typeface="宋体" pitchFamily="2" charset="-122"/>
                <a:ea typeface="宋体" pitchFamily="2" charset="-122"/>
              </a:rPr>
              <a:t>十六年前</a:t>
            </a:r>
            <a:r>
              <a:rPr lang="zh-CN" altLang="en-US" sz="5100" b="1" dirty="0">
                <a:solidFill>
                  <a:srgbClr val="FF0000"/>
                </a:solidFill>
                <a:effectLst>
                  <a:outerShdw blurRad="38100" dist="38100" dir="2700000" algn="tl">
                    <a:srgbClr val="000000">
                      <a:alpha val="43137"/>
                    </a:srgbClr>
                  </a:outerShdw>
                </a:effectLst>
                <a:latin typeface="宋体" pitchFamily="2" charset="-122"/>
                <a:ea typeface="宋体" pitchFamily="2" charset="-122"/>
              </a:rPr>
              <a:t>的回忆</a:t>
            </a:r>
          </a:p>
        </p:txBody>
      </p:sp>
      <p:sp>
        <p:nvSpPr>
          <p:cNvPr id="17" name="矩形 16">
            <a:extLst>
              <a:ext uri="{FF2B5EF4-FFF2-40B4-BE49-F238E27FC236}">
                <a16:creationId xmlns="" xmlns:a16="http://schemas.microsoft.com/office/drawing/2014/main" id="{CD184A55-3423-F349-98B8-52F211EB9433}"/>
              </a:ext>
            </a:extLst>
          </p:cNvPr>
          <p:cNvSpPr/>
          <p:nvPr/>
        </p:nvSpPr>
        <p:spPr>
          <a:xfrm flipH="1">
            <a:off x="-36512"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
            <a:extLst>
              <a:ext uri="{FF2B5EF4-FFF2-40B4-BE49-F238E27FC236}">
                <a16:creationId xmlns="" xmlns:a16="http://schemas.microsoft.com/office/drawing/2014/main" id="{06E88223-4167-0746-8818-C83637374A72}"/>
              </a:ext>
            </a:extLst>
          </p:cNvPr>
          <p:cNvSpPr txBox="1"/>
          <p:nvPr/>
        </p:nvSpPr>
        <p:spPr>
          <a:xfrm>
            <a:off x="-36512" y="134511"/>
            <a:ext cx="1800493" cy="276999"/>
          </a:xfrm>
          <a:prstGeom prst="rect">
            <a:avLst/>
          </a:prstGeom>
          <a:noFill/>
        </p:spPr>
        <p:txBody>
          <a:bodyPr wrap="none" rtlCol="0">
            <a:spAutoFit/>
          </a:bodyPr>
          <a:lstStyle/>
          <a:p>
            <a:r>
              <a:rPr kumimoji="1" lang="zh-CN" altLang="en-US" sz="1200" dirty="0" smtClean="0">
                <a:latin typeface="黑体" pitchFamily="49" charset="-122"/>
                <a:ea typeface="黑体" pitchFamily="49" charset="-122"/>
              </a:rPr>
              <a:t>   语文  </a:t>
            </a:r>
            <a:r>
              <a:rPr kumimoji="1" lang="zh-CN" altLang="en-US" sz="1200" dirty="0">
                <a:latin typeface="黑体" pitchFamily="49" charset="-122"/>
                <a:ea typeface="黑体" pitchFamily="49" charset="-122"/>
              </a:rPr>
              <a:t>六</a:t>
            </a:r>
            <a:r>
              <a:rPr kumimoji="1" lang="zh-CN" altLang="en-US" sz="1200" dirty="0" smtClean="0">
                <a:latin typeface="黑体" pitchFamily="49" charset="-122"/>
                <a:ea typeface="黑体" pitchFamily="49" charset="-122"/>
              </a:rPr>
              <a:t>年级  </a:t>
            </a:r>
            <a:r>
              <a:rPr kumimoji="1" lang="zh-CN" altLang="en-US" sz="1200" dirty="0">
                <a:latin typeface="黑体" pitchFamily="49" charset="-122"/>
                <a:ea typeface="黑体" pitchFamily="49" charset="-122"/>
              </a:rPr>
              <a:t>下</a:t>
            </a:r>
            <a:r>
              <a:rPr kumimoji="1" lang="zh-CN" altLang="en-US" sz="1200" dirty="0" smtClean="0">
                <a:latin typeface="黑体" pitchFamily="49" charset="-122"/>
                <a:ea typeface="黑体" pitchFamily="49" charset="-122"/>
              </a:rPr>
              <a:t>册</a:t>
            </a:r>
            <a:endParaRPr kumimoji="1" lang="zh-CN" altLang="en-US" sz="1200" dirty="0">
              <a:latin typeface="黑体" pitchFamily="49" charset="-122"/>
              <a:ea typeface="黑体" pitchFamily="49" charset="-122"/>
            </a:endParaRPr>
          </a:p>
        </p:txBody>
      </p:sp>
      <p:grpSp>
        <p:nvGrpSpPr>
          <p:cNvPr id="19" name="组合 18"/>
          <p:cNvGrpSpPr/>
          <p:nvPr/>
        </p:nvGrpSpPr>
        <p:grpSpPr>
          <a:xfrm>
            <a:off x="7382388" y="4227934"/>
            <a:ext cx="1618680" cy="370981"/>
            <a:chOff x="33665" y="536227"/>
            <a:chExt cx="1755967" cy="378638"/>
          </a:xfrm>
        </p:grpSpPr>
        <p:pic>
          <p:nvPicPr>
            <p:cNvPr id="20" name="图片 19">
              <a:extLst>
                <a:ext uri="{FF2B5EF4-FFF2-40B4-BE49-F238E27FC236}">
                  <a16:creationId xmlns="" xmlns:a16="http://schemas.microsoft.com/office/drawing/2014/main" id="{46FC3C70-07FC-524D-8E0A-6C12C0962B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21" name="文本框 11">
              <a:hlinkClick r:id="" action="ppaction://hlinkshowjump?jump=nextslide"/>
              <a:extLst>
                <a:ext uri="{FF2B5EF4-FFF2-40B4-BE49-F238E27FC236}">
                  <a16:creationId xmlns="" xmlns:a16="http://schemas.microsoft.com/office/drawing/2014/main" id="{9FDC4D59-C4EE-164C-8F2E-F8055F73027B}"/>
                </a:ext>
              </a:extLst>
            </p:cNvPr>
            <p:cNvSpPr txBox="1"/>
            <p:nvPr/>
          </p:nvSpPr>
          <p:spPr>
            <a:xfrm>
              <a:off x="33665" y="536227"/>
              <a:ext cx="1542085" cy="376955"/>
            </a:xfrm>
            <a:prstGeom prst="rect">
              <a:avLst/>
            </a:prstGeom>
            <a:noFill/>
          </p:spPr>
          <p:txBody>
            <a:bodyPr wrap="square" rtlCol="0">
              <a:spAutoFit/>
            </a:bodyPr>
            <a:lstStyle/>
            <a:p>
              <a:pPr algn="ctr"/>
              <a:r>
                <a:rPr kumimoji="1" lang="zh-CN" altLang="en-US" sz="1800" dirty="0">
                  <a:solidFill>
                    <a:schemeClr val="bg1"/>
                  </a:solidFill>
                </a:rPr>
                <a:t>第一课时</a:t>
              </a:r>
            </a:p>
          </p:txBody>
        </p:sp>
      </p:grpSp>
      <p:grpSp>
        <p:nvGrpSpPr>
          <p:cNvPr id="22" name="组合 21"/>
          <p:cNvGrpSpPr/>
          <p:nvPr/>
        </p:nvGrpSpPr>
        <p:grpSpPr>
          <a:xfrm>
            <a:off x="7389837" y="4649041"/>
            <a:ext cx="1618680" cy="370981"/>
            <a:chOff x="33665" y="536227"/>
            <a:chExt cx="1755967" cy="378638"/>
          </a:xfrm>
        </p:grpSpPr>
        <p:pic>
          <p:nvPicPr>
            <p:cNvPr id="23" name="图片 22">
              <a:extLst>
                <a:ext uri="{FF2B5EF4-FFF2-40B4-BE49-F238E27FC236}">
                  <a16:creationId xmlns="" xmlns:a16="http://schemas.microsoft.com/office/drawing/2014/main" id="{46FC3C70-07FC-524D-8E0A-6C12C0962B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24" name="文本框 11">
              <a:hlinkClick r:id="rId5" action="ppaction://hlinksldjump"/>
              <a:extLst>
                <a:ext uri="{FF2B5EF4-FFF2-40B4-BE49-F238E27FC236}">
                  <a16:creationId xmlns="" xmlns:a16="http://schemas.microsoft.com/office/drawing/2014/main" id="{9FDC4D59-C4EE-164C-8F2E-F8055F73027B}"/>
                </a:ext>
              </a:extLst>
            </p:cNvPr>
            <p:cNvSpPr txBox="1"/>
            <p:nvPr/>
          </p:nvSpPr>
          <p:spPr>
            <a:xfrm>
              <a:off x="33665" y="536227"/>
              <a:ext cx="1542085" cy="376955"/>
            </a:xfrm>
            <a:prstGeom prst="rect">
              <a:avLst/>
            </a:prstGeom>
            <a:noFill/>
          </p:spPr>
          <p:txBody>
            <a:bodyPr wrap="square" rtlCol="0">
              <a:spAutoFit/>
            </a:bodyPr>
            <a:lstStyle/>
            <a:p>
              <a:pPr algn="ctr"/>
              <a:r>
                <a:rPr kumimoji="1" lang="zh-CN" altLang="en-US" sz="1800" dirty="0" smtClean="0">
                  <a:solidFill>
                    <a:schemeClr val="bg1"/>
                  </a:solidFill>
                </a:rPr>
                <a:t>第二课时</a:t>
              </a:r>
              <a:endParaRPr kumimoji="1" lang="zh-CN" altLang="en-US" sz="18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21016" y="905981"/>
            <a:ext cx="7180454" cy="2285241"/>
          </a:xfrm>
          <a:prstGeom prst="rect">
            <a:avLst/>
          </a:prstGeom>
          <a:noFill/>
        </p:spPr>
        <p:txBody>
          <a:bodyPr wrap="square" lIns="68580" tIns="34290" rIns="68580" bIns="34290" rtlCol="0">
            <a:spAutoFit/>
          </a:bodyPr>
          <a:lstStyle/>
          <a:p>
            <a:pPr>
              <a:lnSpc>
                <a:spcPct val="150000"/>
              </a:lnSpc>
            </a:pPr>
            <a:r>
              <a:rPr lang="zh-CN" altLang="en-US" sz="3200" b="1" dirty="0" smtClean="0">
                <a:latin typeface="楷体" pitchFamily="49" charset="-122"/>
                <a:ea typeface="楷体" pitchFamily="49" charset="-122"/>
              </a:rPr>
              <a:t>二、课题</a:t>
            </a:r>
            <a:r>
              <a:rPr lang="en-US" altLang="zh-CN" sz="3200" b="1" dirty="0" smtClean="0">
                <a:latin typeface="楷体" pitchFamily="49" charset="-122"/>
                <a:ea typeface="楷体" pitchFamily="49" charset="-122"/>
              </a:rPr>
              <a:t>《</a:t>
            </a:r>
            <a:r>
              <a:rPr lang="zh-CN" altLang="en-US" sz="3200" b="1" dirty="0" smtClean="0">
                <a:latin typeface="楷体" pitchFamily="49" charset="-122"/>
                <a:ea typeface="楷体" pitchFamily="49" charset="-122"/>
              </a:rPr>
              <a:t>十六年前的回忆</a:t>
            </a:r>
            <a:r>
              <a:rPr lang="en-US" altLang="zh-CN" sz="3200" b="1" dirty="0" smtClean="0">
                <a:latin typeface="楷体" pitchFamily="49" charset="-122"/>
                <a:ea typeface="楷体" pitchFamily="49" charset="-122"/>
              </a:rPr>
              <a:t>》</a:t>
            </a:r>
            <a:r>
              <a:rPr lang="zh-CN" altLang="en-US" sz="3200" b="1" dirty="0" smtClean="0">
                <a:latin typeface="楷体" pitchFamily="49" charset="-122"/>
                <a:ea typeface="楷体" pitchFamily="49" charset="-122"/>
              </a:rPr>
              <a:t>中“回忆”的近义词是</a:t>
            </a:r>
            <a:r>
              <a:rPr lang="zh-CN" altLang="en-US" sz="3200" b="1" u="sng" dirty="0" smtClean="0">
                <a:latin typeface="楷体" pitchFamily="49" charset="-122"/>
                <a:ea typeface="楷体" pitchFamily="49" charset="-122"/>
              </a:rPr>
              <a:t>          </a:t>
            </a:r>
            <a:r>
              <a:rPr lang="zh-CN" altLang="en-US" sz="3200" b="1" dirty="0" smtClean="0">
                <a:latin typeface="楷体" pitchFamily="49" charset="-122"/>
                <a:ea typeface="楷体" pitchFamily="49" charset="-122"/>
              </a:rPr>
              <a:t>，“十六年前”指的是</a:t>
            </a:r>
            <a:r>
              <a:rPr lang="zh-CN" altLang="en-US" sz="3200" b="1" u="sng" dirty="0" smtClean="0">
                <a:latin typeface="楷体" pitchFamily="49" charset="-122"/>
                <a:ea typeface="楷体" pitchFamily="49" charset="-122"/>
              </a:rPr>
              <a:t>    </a:t>
            </a:r>
            <a:r>
              <a:rPr lang="en-US" altLang="zh-CN" sz="3200" b="1" u="sng" dirty="0" smtClean="0">
                <a:latin typeface="楷体" pitchFamily="49" charset="-122"/>
                <a:ea typeface="楷体" pitchFamily="49" charset="-122"/>
              </a:rPr>
              <a:t>                        </a:t>
            </a:r>
            <a:r>
              <a:rPr lang="zh-CN" altLang="en-US" sz="3200" b="1" dirty="0" smtClean="0">
                <a:latin typeface="楷体" pitchFamily="49" charset="-122"/>
                <a:ea typeface="楷体" pitchFamily="49" charset="-122"/>
              </a:rPr>
              <a:t>。</a:t>
            </a:r>
            <a:endParaRPr lang="zh-CN" altLang="en-US" sz="3200" b="1" dirty="0">
              <a:latin typeface="楷体" pitchFamily="49" charset="-122"/>
              <a:ea typeface="楷体" pitchFamily="49" charset="-122"/>
            </a:endParaRPr>
          </a:p>
        </p:txBody>
      </p:sp>
      <p:sp>
        <p:nvSpPr>
          <p:cNvPr id="16" name="对角圆角矩形 15"/>
          <p:cNvSpPr/>
          <p:nvPr/>
        </p:nvSpPr>
        <p:spPr>
          <a:xfrm>
            <a:off x="767431" y="696502"/>
            <a:ext cx="7234039" cy="3387416"/>
          </a:xfrm>
          <a:prstGeom prst="round2DiagRect">
            <a:avLst/>
          </a:prstGeom>
          <a:noFill/>
          <a:ln w="38100">
            <a:noFill/>
            <a:prstDash val="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TextBox 4"/>
          <p:cNvSpPr txBox="1"/>
          <p:nvPr/>
        </p:nvSpPr>
        <p:spPr>
          <a:xfrm>
            <a:off x="3347864" y="1707654"/>
            <a:ext cx="1008112"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记忆</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2051720" y="2427734"/>
            <a:ext cx="6120680"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距写文章的</a:t>
            </a:r>
            <a:r>
              <a:rPr lang="en-US" altLang="zh-CN" sz="3200" b="1" dirty="0" smtClean="0">
                <a:solidFill>
                  <a:srgbClr val="FF0000"/>
                </a:solidFill>
                <a:latin typeface="楷体" panose="02010609060101010101" pitchFamily="49" charset="-122"/>
                <a:ea typeface="楷体" panose="02010609060101010101" pitchFamily="49" charset="-122"/>
              </a:rPr>
              <a:t>1943</a:t>
            </a:r>
            <a:r>
              <a:rPr lang="zh-CN" altLang="en-US" sz="3200" b="1" dirty="0" smtClean="0">
                <a:solidFill>
                  <a:srgbClr val="FF0000"/>
                </a:solidFill>
                <a:latin typeface="楷体" panose="02010609060101010101" pitchFamily="49" charset="-122"/>
                <a:ea typeface="楷体" panose="02010609060101010101" pitchFamily="49" charset="-122"/>
              </a:rPr>
              <a:t>年</a:t>
            </a:r>
            <a:r>
              <a:rPr lang="en-US" altLang="zh-CN" sz="3200" b="1" dirty="0" smtClean="0">
                <a:solidFill>
                  <a:srgbClr val="FF0000"/>
                </a:solidFill>
                <a:latin typeface="楷体" panose="02010609060101010101" pitchFamily="49" charset="-122"/>
                <a:ea typeface="楷体" panose="02010609060101010101" pitchFamily="49" charset="-122"/>
              </a:rPr>
              <a:t>16</a:t>
            </a:r>
            <a:r>
              <a:rPr lang="zh-CN" altLang="en-US" sz="3200" b="1" dirty="0" smtClean="0">
                <a:solidFill>
                  <a:srgbClr val="FF0000"/>
                </a:solidFill>
                <a:latin typeface="楷体" panose="02010609060101010101" pitchFamily="49" charset="-122"/>
                <a:ea typeface="楷体" panose="02010609060101010101" pitchFamily="49" charset="-122"/>
              </a:rPr>
              <a:t>年的</a:t>
            </a:r>
            <a:r>
              <a:rPr lang="en-US" altLang="zh-CN" sz="3200" b="1" dirty="0" smtClean="0">
                <a:solidFill>
                  <a:srgbClr val="FF0000"/>
                </a:solidFill>
                <a:latin typeface="楷体" panose="02010609060101010101" pitchFamily="49" charset="-122"/>
                <a:ea typeface="楷体" panose="02010609060101010101" pitchFamily="49" charset="-122"/>
              </a:rPr>
              <a:t>1927</a:t>
            </a:r>
            <a:r>
              <a:rPr lang="zh-CN" altLang="en-US" sz="3200" b="1" dirty="0" smtClean="0">
                <a:solidFill>
                  <a:srgbClr val="FF0000"/>
                </a:solidFill>
                <a:latin typeface="楷体" panose="02010609060101010101" pitchFamily="49" charset="-122"/>
                <a:ea typeface="楷体" panose="02010609060101010101" pitchFamily="49" charset="-122"/>
              </a:rPr>
              <a:t>年</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TextBox 11">
            <a:hlinkClick r:id="rId3" action="ppaction://hlinkfile"/>
            <a:extLst>
              <a:ext uri="{FF2B5EF4-FFF2-40B4-BE49-F238E27FC236}">
                <a16:creationId xmlns="" xmlns:a16="http://schemas.microsoft.com/office/drawing/2014/main" id="{49A3FD07-BF8B-914C-839E-9D5D86242349}"/>
              </a:ext>
            </a:extLst>
          </p:cNvPr>
          <p:cNvSpPr txBox="1">
            <a:spLocks noChangeArrowheads="1"/>
          </p:cNvSpPr>
          <p:nvPr/>
        </p:nvSpPr>
        <p:spPr bwMode="auto">
          <a:xfrm>
            <a:off x="5076056" y="4080986"/>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p>
        </p:txBody>
      </p:sp>
      <p:pic>
        <p:nvPicPr>
          <p:cNvPr id="8" name="图片 7">
            <a:extLst>
              <a:ext uri="{FF2B5EF4-FFF2-40B4-BE49-F238E27FC236}">
                <a16:creationId xmlns="" xmlns:a16="http://schemas.microsoft.com/office/drawing/2014/main" id="{BF5E3399-5C01-7A44-9303-9647FCE037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3427" y="4130421"/>
            <a:ext cx="351070" cy="380165"/>
          </a:xfrm>
          <a:prstGeom prst="rect">
            <a:avLst/>
          </a:prstGeom>
        </p:spPr>
      </p:pic>
      <p:pic>
        <p:nvPicPr>
          <p:cNvPr id="9" name="图片 8">
            <a:extLst>
              <a:ext uri="{FF2B5EF4-FFF2-40B4-BE49-F238E27FC236}">
                <a16:creationId xmlns="" xmlns:a16="http://schemas.microsoft.com/office/drawing/2014/main" id="{EA3B92EE-8477-F041-B1B2-3DE342038E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57708">
            <a:off x="6589385" y="4064397"/>
            <a:ext cx="335134" cy="472337"/>
          </a:xfrm>
          <a:prstGeom prst="rect">
            <a:avLst/>
          </a:prstGeom>
        </p:spPr>
      </p:pic>
    </p:spTree>
    <p:extLst>
      <p:ext uri="{BB962C8B-B14F-4D97-AF65-F5344CB8AC3E}">
        <p14:creationId xmlns:p14="http://schemas.microsoft.com/office/powerpoint/2010/main" val="4260667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11752" y="1203598"/>
            <a:ext cx="7676672" cy="2432974"/>
          </a:xfrm>
          <a:prstGeom prst="rect">
            <a:avLst/>
          </a:prstGeom>
          <a:noFill/>
        </p:spPr>
        <p:txBody>
          <a:bodyPr wrap="square" lIns="68580" tIns="34290" rIns="68580" bIns="34290" rtlCol="0">
            <a:spAutoFit/>
          </a:bodyPr>
          <a:lstStyle/>
          <a:p>
            <a:pPr>
              <a:lnSpc>
                <a:spcPct val="120000"/>
              </a:lnSpc>
            </a:pPr>
            <a:r>
              <a:rPr lang="zh-CN" altLang="en-US" sz="3200" b="1" dirty="0" smtClean="0">
                <a:latin typeface="楷体" panose="02010609060101010101" pitchFamily="49" charset="-122"/>
                <a:ea typeface="楷体" panose="02010609060101010101" pitchFamily="49" charset="-122"/>
              </a:rPr>
              <a:t>    上</a:t>
            </a:r>
            <a:r>
              <a:rPr lang="zh-CN" altLang="en-US" sz="3200" b="1" dirty="0">
                <a:latin typeface="楷体" panose="02010609060101010101" pitchFamily="49" charset="-122"/>
                <a:ea typeface="楷体" panose="02010609060101010101" pitchFamily="49" charset="-122"/>
              </a:rPr>
              <a:t>节课我们学习了生字词，了解了课文的主要内容</a:t>
            </a:r>
            <a:r>
              <a:rPr lang="zh-CN" altLang="en-US" sz="3200" b="1" dirty="0" smtClean="0">
                <a:latin typeface="楷体" panose="02010609060101010101" pitchFamily="49" charset="-122"/>
                <a:ea typeface="楷体" panose="02010609060101010101" pitchFamily="49" charset="-122"/>
              </a:rPr>
              <a:t>。现在请打开书，边</a:t>
            </a:r>
            <a:r>
              <a:rPr lang="zh-CN" altLang="en-US" sz="3200" b="1" dirty="0">
                <a:latin typeface="楷体" panose="02010609060101010101" pitchFamily="49" charset="-122"/>
                <a:ea typeface="楷体" panose="02010609060101010101" pitchFamily="49" charset="-122"/>
              </a:rPr>
              <a:t>浏览课文，边回顾</a:t>
            </a:r>
            <a:r>
              <a:rPr lang="zh-CN" altLang="en-US" sz="3200" b="1" dirty="0" smtClean="0">
                <a:latin typeface="楷体" panose="02010609060101010101" pitchFamily="49" charset="-122"/>
                <a:ea typeface="楷体" panose="02010609060101010101" pitchFamily="49" charset="-122"/>
              </a:rPr>
              <a:t>作者回忆</a:t>
            </a:r>
            <a:r>
              <a:rPr lang="zh-CN" altLang="en-US" sz="3200" b="1" dirty="0">
                <a:latin typeface="楷体" panose="02010609060101010101" pitchFamily="49" charset="-122"/>
                <a:ea typeface="楷体" panose="02010609060101010101" pitchFamily="49" charset="-122"/>
              </a:rPr>
              <a:t>了父亲的哪些事，哪件事给你留下的印象最</a:t>
            </a:r>
            <a:r>
              <a:rPr lang="zh-CN" altLang="en-US" sz="3200" b="1" dirty="0" smtClean="0">
                <a:latin typeface="楷体" panose="02010609060101010101" pitchFamily="49" charset="-122"/>
                <a:ea typeface="楷体" panose="02010609060101010101" pitchFamily="49" charset="-122"/>
              </a:rPr>
              <a:t>深。</a:t>
            </a:r>
            <a:endParaRPr lang="zh-CN" altLang="en-US" sz="3200" b="1" dirty="0">
              <a:latin typeface="楷体" panose="02010609060101010101" pitchFamily="49" charset="-122"/>
              <a:ea typeface="楷体" panose="02010609060101010101" pitchFamily="49" charset="-122"/>
            </a:endParaRPr>
          </a:p>
        </p:txBody>
      </p:sp>
      <p:grpSp>
        <p:nvGrpSpPr>
          <p:cNvPr id="6" name="组合 5"/>
          <p:cNvGrpSpPr/>
          <p:nvPr/>
        </p:nvGrpSpPr>
        <p:grpSpPr>
          <a:xfrm>
            <a:off x="145008" y="472577"/>
            <a:ext cx="1618680" cy="370981"/>
            <a:chOff x="33665" y="536227"/>
            <a:chExt cx="1755967" cy="378638"/>
          </a:xfrm>
        </p:grpSpPr>
        <p:pic>
          <p:nvPicPr>
            <p:cNvPr id="8" name="图片 7">
              <a:extLst>
                <a:ext uri="{FF2B5EF4-FFF2-40B4-BE49-F238E27FC236}">
                  <a16:creationId xmlns="" xmlns:a16="http://schemas.microsoft.com/office/drawing/2014/main" id="{46FC3C70-07FC-524D-8E0A-6C12C0962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9" name="文本框 11">
              <a:extLst>
                <a:ext uri="{FF2B5EF4-FFF2-40B4-BE49-F238E27FC236}">
                  <a16:creationId xmlns="" xmlns:a16="http://schemas.microsoft.com/office/drawing/2014/main" id="{9FDC4D59-C4EE-164C-8F2E-F8055F73027B}"/>
                </a:ext>
              </a:extLst>
            </p:cNvPr>
            <p:cNvSpPr txBox="1"/>
            <p:nvPr/>
          </p:nvSpPr>
          <p:spPr>
            <a:xfrm>
              <a:off x="33665" y="536227"/>
              <a:ext cx="1542085" cy="376955"/>
            </a:xfrm>
            <a:prstGeom prst="rect">
              <a:avLst/>
            </a:prstGeom>
            <a:noFill/>
          </p:spPr>
          <p:txBody>
            <a:bodyPr wrap="square" rtlCol="0">
              <a:spAutoFit/>
            </a:bodyPr>
            <a:lstStyle/>
            <a:p>
              <a:pPr algn="ctr"/>
              <a:r>
                <a:rPr kumimoji="1" lang="zh-CN" altLang="en-US" sz="1800" dirty="0" smtClean="0">
                  <a:solidFill>
                    <a:schemeClr val="bg1"/>
                  </a:solidFill>
                </a:rPr>
                <a:t>第二课时</a:t>
              </a:r>
              <a:endParaRPr kumimoji="1" lang="zh-CN" altLang="en-US" sz="1800" dirty="0">
                <a:solidFill>
                  <a:schemeClr val="bg1"/>
                </a:solidFill>
              </a:endParaRPr>
            </a:p>
          </p:txBody>
        </p:sp>
      </p:grpSp>
      <p:sp>
        <p:nvSpPr>
          <p:cNvPr id="10" name="文本框 6"/>
          <p:cNvSpPr txBox="1"/>
          <p:nvPr/>
        </p:nvSpPr>
        <p:spPr>
          <a:xfrm>
            <a:off x="5292080" y="2904064"/>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2</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1851670"/>
            <a:ext cx="7200800" cy="1323439"/>
          </a:xfrm>
          <a:prstGeom prst="rect">
            <a:avLst/>
          </a:prstGeom>
        </p:spPr>
        <p:txBody>
          <a:bodyPr wrap="square">
            <a:spAutoFit/>
          </a:bodyPr>
          <a:lstStyle/>
          <a:p>
            <a:r>
              <a:rPr lang="zh-CN" altLang="en-US" sz="4000" b="1" dirty="0" smtClean="0">
                <a:solidFill>
                  <a:prstClr val="black"/>
                </a:solidFill>
                <a:latin typeface="黑体" pitchFamily="49" charset="-122"/>
                <a:ea typeface="黑体" pitchFamily="49" charset="-122"/>
              </a:rPr>
              <a:t>    通过这些事，李大钊</a:t>
            </a:r>
            <a:r>
              <a:rPr lang="zh-CN" altLang="en-US" sz="4000" b="1" dirty="0">
                <a:solidFill>
                  <a:prstClr val="black"/>
                </a:solidFill>
                <a:latin typeface="黑体" pitchFamily="49" charset="-122"/>
                <a:ea typeface="黑体" pitchFamily="49" charset="-122"/>
              </a:rPr>
              <a:t>给你留下</a:t>
            </a:r>
            <a:r>
              <a:rPr lang="zh-CN" altLang="en-US" sz="4000" b="1" dirty="0" smtClean="0">
                <a:solidFill>
                  <a:prstClr val="black"/>
                </a:solidFill>
                <a:latin typeface="黑体" pitchFamily="49" charset="-122"/>
                <a:ea typeface="黑体" pitchFamily="49" charset="-122"/>
              </a:rPr>
              <a:t>了什么印象</a:t>
            </a:r>
            <a:r>
              <a:rPr lang="zh-CN" altLang="en-US" sz="4000" b="1" dirty="0">
                <a:solidFill>
                  <a:prstClr val="black"/>
                </a:solidFill>
                <a:latin typeface="黑体" pitchFamily="49" charset="-122"/>
                <a:ea typeface="黑体" pitchFamily="49" charset="-122"/>
              </a:rPr>
              <a:t>？</a:t>
            </a:r>
            <a:endParaRPr lang="zh-CN" altLang="en-US" sz="1800" dirty="0">
              <a:latin typeface="黑体" pitchFamily="49" charset="-122"/>
              <a:ea typeface="黑体" pitchFamily="49" charset="-122"/>
            </a:endParaRPr>
          </a:p>
        </p:txBody>
      </p:sp>
      <p:sp>
        <p:nvSpPr>
          <p:cNvPr id="3" name="矩形 2"/>
          <p:cNvSpPr/>
          <p:nvPr/>
        </p:nvSpPr>
        <p:spPr>
          <a:xfrm>
            <a:off x="3275856" y="841211"/>
            <a:ext cx="2736304" cy="623248"/>
          </a:xfrm>
          <a:prstGeom prst="rect">
            <a:avLst/>
          </a:prstGeom>
          <a:solidFill>
            <a:schemeClr val="bg1">
              <a:lumMod val="95000"/>
            </a:schemeClr>
          </a:solidFill>
          <a:ln w="57150">
            <a:solidFill>
              <a:srgbClr val="92D050"/>
            </a:solidFill>
          </a:ln>
        </p:spPr>
        <p:txBody>
          <a:bodyPr wrap="square" lIns="68580" tIns="34290" rIns="68580" bIns="34290">
            <a:spAutoFit/>
          </a:bodyPr>
          <a:lstStyle/>
          <a:p>
            <a:pPr algn="ctr"/>
            <a:r>
              <a:rPr lang="zh-CN" altLang="en-US" sz="3600" dirty="0" smtClean="0">
                <a:solidFill>
                  <a:srgbClr val="FF0000"/>
                </a:solidFill>
                <a:latin typeface="黑体" pitchFamily="49" charset="-122"/>
                <a:ea typeface="黑体" pitchFamily="49" charset="-122"/>
              </a:rPr>
              <a:t>全 班 交 流</a:t>
            </a:r>
            <a:endParaRPr lang="zh-CN" altLang="en-US" sz="3600" dirty="0">
              <a:solidFill>
                <a:srgbClr val="FF0000"/>
              </a:solidFill>
              <a:latin typeface="黑体" pitchFamily="49" charset="-122"/>
              <a:ea typeface="黑体" pitchFamily="49" charset="-122"/>
            </a:endParaRPr>
          </a:p>
        </p:txBody>
      </p:sp>
      <p:sp>
        <p:nvSpPr>
          <p:cNvPr id="4" name="矩形 3"/>
          <p:cNvSpPr/>
          <p:nvPr/>
        </p:nvSpPr>
        <p:spPr>
          <a:xfrm>
            <a:off x="35496" y="3677855"/>
            <a:ext cx="7704856" cy="1054135"/>
          </a:xfrm>
          <a:prstGeom prst="rect">
            <a:avLst/>
          </a:prstGeom>
        </p:spPr>
        <p:txBody>
          <a:bodyPr wrap="square" lIns="68580" tIns="34290" rIns="68580" bIns="34290">
            <a:spAutoFit/>
          </a:bodyPr>
          <a:lstStyle/>
          <a:p>
            <a:r>
              <a:rPr lang="zh-CN" altLang="en-US" sz="3200" b="1" dirty="0" smtClean="0">
                <a:solidFill>
                  <a:srgbClr val="0000FF"/>
                </a:solidFill>
                <a:latin typeface="楷体" panose="02010609060101010101" pitchFamily="49" charset="-122"/>
                <a:ea typeface="楷体" panose="02010609060101010101" pitchFamily="49" charset="-122"/>
              </a:rPr>
              <a:t>    这节课我们重点来学习课文是怎样将李大钊的革命英雄形象烙印在我们心中的。</a:t>
            </a:r>
            <a:endParaRPr lang="zh-CN" altLang="en-US" sz="32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34416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117218"/>
            <a:ext cx="7560840" cy="2862322"/>
          </a:xfrm>
          <a:prstGeom prst="rect">
            <a:avLst/>
          </a:prstGeom>
          <a:noFill/>
        </p:spPr>
        <p:txBody>
          <a:bodyPr wrap="square" rtlCol="0">
            <a:spAutoFit/>
          </a:bodyPr>
          <a:lstStyle/>
          <a:p>
            <a:r>
              <a:rPr lang="en-US" altLang="zh-CN" sz="3600" b="1" dirty="0" smtClean="0">
                <a:latin typeface="楷体" panose="02010609060101010101" pitchFamily="49" charset="-122"/>
                <a:ea typeface="楷体" panose="02010609060101010101" pitchFamily="49" charset="-122"/>
              </a:rPr>
              <a:t>    1.</a:t>
            </a:r>
            <a:r>
              <a:rPr lang="zh-CN" altLang="en-US" sz="3600" b="1" dirty="0" smtClean="0">
                <a:latin typeface="楷体" panose="02010609060101010101" pitchFamily="49" charset="-122"/>
                <a:ea typeface="楷体" panose="02010609060101010101" pitchFamily="49" charset="-122"/>
              </a:rPr>
              <a:t>关注对人物外貌、神态、言行的描写，感受李大钊大无畏的革命英雄气概。</a:t>
            </a:r>
            <a:endParaRPr lang="en-US" altLang="zh-CN" sz="3600" b="1" dirty="0" smtClean="0">
              <a:latin typeface="楷体" panose="02010609060101010101" pitchFamily="49" charset="-122"/>
              <a:ea typeface="楷体" panose="02010609060101010101" pitchFamily="49" charset="-122"/>
            </a:endParaRPr>
          </a:p>
          <a:p>
            <a:r>
              <a:rPr lang="en-US" altLang="zh-CN" sz="3600" b="1" dirty="0" smtClean="0">
                <a:latin typeface="楷体" panose="02010609060101010101" pitchFamily="49" charset="-122"/>
                <a:ea typeface="楷体" panose="02010609060101010101" pitchFamily="49" charset="-122"/>
              </a:rPr>
              <a:t>    2.</a:t>
            </a:r>
            <a:r>
              <a:rPr lang="zh-CN" altLang="en-US" sz="3600" b="1" dirty="0" smtClean="0">
                <a:latin typeface="楷体" panose="02010609060101010101" pitchFamily="49" charset="-122"/>
                <a:ea typeface="楷体" panose="02010609060101010101" pitchFamily="49" charset="-122"/>
              </a:rPr>
              <a:t>学习课文首尾呼应的表达方法，感受作者对父亲的无限追思之情。</a:t>
            </a:r>
            <a:endParaRPr lang="zh-CN" altLang="en-US" sz="3600" b="1" dirty="0">
              <a:latin typeface="楷体" panose="02010609060101010101" pitchFamily="49" charset="-122"/>
              <a:ea typeface="楷体" panose="02010609060101010101" pitchFamily="49" charset="-122"/>
            </a:endParaRPr>
          </a:p>
        </p:txBody>
      </p:sp>
      <p:sp>
        <p:nvSpPr>
          <p:cNvPr id="3" name="文本框 14">
            <a:extLst>
              <a:ext uri="{FF2B5EF4-FFF2-40B4-BE49-F238E27FC236}">
                <a16:creationId xmlns="" xmlns:a16="http://schemas.microsoft.com/office/drawing/2014/main" id="{2CE03CEB-302D-7F49-91E3-27EDABCA2FA5}"/>
              </a:ext>
            </a:extLst>
          </p:cNvPr>
          <p:cNvSpPr txBox="1"/>
          <p:nvPr/>
        </p:nvSpPr>
        <p:spPr>
          <a:xfrm>
            <a:off x="536936" y="411510"/>
            <a:ext cx="2147372"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YouYuan" panose="02010509060101010101" pitchFamily="49" charset="-122"/>
                <a:ea typeface="YouYuan" panose="02010509060101010101" pitchFamily="49" charset="-122"/>
              </a:rPr>
              <a:t>学习目标</a:t>
            </a:r>
            <a:endParaRPr lang="zh-CN" altLang="en-US" sz="3200" b="1" dirty="0">
              <a:solidFill>
                <a:srgbClr val="875000"/>
              </a:solidFill>
              <a:latin typeface="YouYuan" panose="02010509060101010101" pitchFamily="49" charset="-122"/>
              <a:ea typeface="YouYuan" panose="02010509060101010101" pitchFamily="49" charset="-122"/>
            </a:endParaRPr>
          </a:p>
        </p:txBody>
      </p:sp>
      <p:pic>
        <p:nvPicPr>
          <p:cNvPr id="4" name="图片 3">
            <a:extLst>
              <a:ext uri="{FF2B5EF4-FFF2-40B4-BE49-F238E27FC236}">
                <a16:creationId xmlns="" xmlns:a16="http://schemas.microsoft.com/office/drawing/2014/main" id="{09C90686-15F3-D346-BEB7-8A3E8DB4E2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490" y="464187"/>
            <a:ext cx="366860" cy="456338"/>
          </a:xfrm>
          <a:prstGeom prst="rect">
            <a:avLst/>
          </a:prstGeom>
        </p:spPr>
      </p:pic>
    </p:spTree>
    <p:extLst>
      <p:ext uri="{BB962C8B-B14F-4D97-AF65-F5344CB8AC3E}">
        <p14:creationId xmlns:p14="http://schemas.microsoft.com/office/powerpoint/2010/main" val="3145263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6"/>
          <p:cNvSpPr txBox="1"/>
          <p:nvPr/>
        </p:nvSpPr>
        <p:spPr>
          <a:xfrm>
            <a:off x="1494217" y="1372317"/>
            <a:ext cx="6984776" cy="2012859"/>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    默读课文</a:t>
            </a:r>
            <a:r>
              <a:rPr lang="zh-CN" altLang="en-US" sz="3200" dirty="0">
                <a:latin typeface="黑体" pitchFamily="49" charset="-122"/>
                <a:ea typeface="黑体" pitchFamily="49" charset="-122"/>
              </a:rPr>
              <a:t>，李大钊的精神品质是通过哪些描写表现出来的？</a:t>
            </a:r>
            <a:r>
              <a:rPr lang="zh-CN" altLang="en-US" sz="3200" dirty="0" smtClean="0">
                <a:latin typeface="黑体" pitchFamily="49" charset="-122"/>
                <a:ea typeface="黑体" pitchFamily="49" charset="-122"/>
              </a:rPr>
              <a:t>用“</a:t>
            </a:r>
            <a:r>
              <a:rPr lang="zh-CN" altLang="en-US" sz="3200" u="sng" dirty="0" smtClean="0">
                <a:solidFill>
                  <a:srgbClr val="FF0000"/>
                </a:solidFill>
                <a:latin typeface="黑体" pitchFamily="49" charset="-122"/>
                <a:ea typeface="黑体" pitchFamily="49" charset="-122"/>
              </a:rPr>
              <a:t>    </a:t>
            </a:r>
            <a:r>
              <a:rPr lang="zh-CN" altLang="en-US" sz="3200" dirty="0" smtClean="0">
                <a:latin typeface="黑体" pitchFamily="49" charset="-122"/>
                <a:ea typeface="黑体" pitchFamily="49" charset="-122"/>
              </a:rPr>
              <a:t>”画</a:t>
            </a:r>
            <a:r>
              <a:rPr lang="zh-CN" altLang="en-US" sz="3200" dirty="0">
                <a:latin typeface="黑体" pitchFamily="49" charset="-122"/>
                <a:ea typeface="黑体" pitchFamily="49" charset="-122"/>
              </a:rPr>
              <a:t>出来，并把你的感受批注在旁边</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grpSp>
        <p:nvGrpSpPr>
          <p:cNvPr id="16" name="组合 15"/>
          <p:cNvGrpSpPr/>
          <p:nvPr/>
        </p:nvGrpSpPr>
        <p:grpSpPr>
          <a:xfrm>
            <a:off x="177145" y="425882"/>
            <a:ext cx="2522647" cy="561692"/>
            <a:chOff x="236194" y="411510"/>
            <a:chExt cx="2319582" cy="748922"/>
          </a:xfrm>
        </p:grpSpPr>
        <p:sp>
          <p:nvSpPr>
            <p:cNvPr id="17" name="文本框 14">
              <a:extLst>
                <a:ext uri="{FF2B5EF4-FFF2-40B4-BE49-F238E27FC236}">
                  <a16:creationId xmlns="" xmlns:a16="http://schemas.microsoft.com/office/drawing/2014/main" id="{5484379D-3776-7748-BF08-F82CF795CA5C}"/>
                </a:ext>
              </a:extLst>
            </p:cNvPr>
            <p:cNvSpPr txBox="1"/>
            <p:nvPr/>
          </p:nvSpPr>
          <p:spPr>
            <a:xfrm>
              <a:off x="624429" y="411510"/>
              <a:ext cx="1931347" cy="748922"/>
            </a:xfrm>
            <a:prstGeom prst="rect">
              <a:avLst/>
            </a:prstGeom>
            <a:noFill/>
          </p:spPr>
          <p:txBody>
            <a:bodyPr wrap="square" lIns="68580" tIns="34290" rIns="68580" bIns="34290" rtlCol="0">
              <a:spAutoFit/>
            </a:bodyPr>
            <a:lstStyle/>
            <a:p>
              <a:r>
                <a:rPr lang="zh-CN" altLang="en-US" sz="3200" b="1" dirty="0" smtClean="0">
                  <a:solidFill>
                    <a:srgbClr val="875000"/>
                  </a:solidFill>
                  <a:latin typeface="YouYuan" panose="02010509060101010101" pitchFamily="49" charset="-122"/>
                  <a:ea typeface="YouYuan" panose="02010509060101010101" pitchFamily="49" charset="-122"/>
                </a:rPr>
                <a:t>互动课堂</a:t>
              </a:r>
              <a:endParaRPr lang="zh-CN" altLang="en-US" sz="3200" b="1" dirty="0">
                <a:solidFill>
                  <a:srgbClr val="875000"/>
                </a:solidFill>
                <a:latin typeface="YouYuan" panose="02010509060101010101" pitchFamily="49" charset="-122"/>
                <a:ea typeface="YouYuan" panose="02010509060101010101" pitchFamily="49" charset="-122"/>
              </a:endParaRPr>
            </a:p>
          </p:txBody>
        </p:sp>
        <p:pic>
          <p:nvPicPr>
            <p:cNvPr id="18" name="图片 17">
              <a:extLst>
                <a:ext uri="{FF2B5EF4-FFF2-40B4-BE49-F238E27FC236}">
                  <a16:creationId xmlns="" xmlns:a16="http://schemas.microsoft.com/office/drawing/2014/main" id="{0E56DA78-629F-0143-BFBE-341A78A97E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94" y="464186"/>
              <a:ext cx="366861" cy="628110"/>
            </a:xfrm>
            <a:prstGeom prst="rect">
              <a:avLst/>
            </a:prstGeom>
          </p:spPr>
        </p:pic>
      </p:grpSp>
      <p:pic>
        <p:nvPicPr>
          <p:cNvPr id="10" name="图片 9">
            <a:extLst>
              <a:ext uri="{FF2B5EF4-FFF2-40B4-BE49-F238E27FC236}">
                <a16:creationId xmlns="" xmlns:a16="http://schemas.microsoft.com/office/drawing/2014/main" id="{C061C24E-8F5B-344B-B0B0-700FB18A08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1707654"/>
            <a:ext cx="1104039" cy="158216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557393" y="3105018"/>
            <a:ext cx="1427034" cy="352998"/>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38070" y="2060882"/>
            <a:ext cx="1480557" cy="333690"/>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10143" y="1460294"/>
            <a:ext cx="792088" cy="360040"/>
          </a:xfrm>
          <a:prstGeom prst="rect">
            <a:avLst/>
          </a:pr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
          <p:cNvSpPr txBox="1"/>
          <p:nvPr/>
        </p:nvSpPr>
        <p:spPr>
          <a:xfrm>
            <a:off x="241089" y="1291728"/>
            <a:ext cx="5067620" cy="2765181"/>
          </a:xfrm>
          <a:prstGeom prst="rect">
            <a:avLst/>
          </a:prstGeom>
          <a:noFill/>
          <a:ln>
            <a:noFill/>
          </a:ln>
        </p:spPr>
        <p:txBody>
          <a:bodyPr wrap="square" lIns="68580" tIns="34290" rIns="68580" bIns="34290" rtlCol="0" anchor="t">
            <a:spAutoFit/>
          </a:bodyPr>
          <a:lstStyle/>
          <a:p>
            <a:pPr>
              <a:lnSpc>
                <a:spcPct val="125000"/>
              </a:lnSpc>
            </a:pPr>
            <a:r>
              <a:rPr lang="zh-CN" altLang="en-US" sz="32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父亲</a:t>
            </a:r>
            <a:r>
              <a:rPr lang="zh-CN" altLang="en-US" sz="2800" b="1" dirty="0">
                <a:latin typeface="楷体" panose="02010609060101010101" pitchFamily="49" charset="-122"/>
                <a:ea typeface="楷体" panose="02010609060101010101" pitchFamily="49" charset="-122"/>
              </a:rPr>
              <a:t>坚决地对母亲说</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不是常对你说吗</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我是不能轻易离开北京的。你要知道现在是什么时候，这里的工作多么重要。我哪能离开呢</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 name="Freeform 24"/>
          <p:cNvSpPr/>
          <p:nvPr/>
        </p:nvSpPr>
        <p:spPr bwMode="gray">
          <a:xfrm rot="19232612" flipV="1">
            <a:off x="4451340" y="1827931"/>
            <a:ext cx="1104661" cy="1753092"/>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sp>
        <p:nvSpPr>
          <p:cNvPr id="5" name="矩形 4"/>
          <p:cNvSpPr/>
          <p:nvPr/>
        </p:nvSpPr>
        <p:spPr>
          <a:xfrm>
            <a:off x="6228184" y="2831394"/>
            <a:ext cx="1596309" cy="900246"/>
          </a:xfrm>
          <a:prstGeom prst="rect">
            <a:avLst/>
          </a:prstGeom>
          <a:noFill/>
        </p:spPr>
        <p:txBody>
          <a:bodyPr wrap="square" lIns="68580" tIns="34290" rIns="68580" bIns="34290">
            <a:spAutoFit/>
          </a:bodyPr>
          <a:lstStyle/>
          <a:p>
            <a:r>
              <a:rPr lang="zh-CN" altLang="en-US" sz="2700" b="1" dirty="0" smtClean="0">
                <a:latin typeface="黑体" pitchFamily="49" charset="-122"/>
                <a:ea typeface="黑体" pitchFamily="49" charset="-122"/>
              </a:rPr>
              <a:t>对工作高度负责</a:t>
            </a:r>
            <a:endParaRPr lang="zh-CN" altLang="en-US" sz="2700" b="1" dirty="0">
              <a:latin typeface="黑体" pitchFamily="49" charset="-122"/>
              <a:ea typeface="黑体" pitchFamily="49" charset="-122"/>
            </a:endParaRPr>
          </a:p>
        </p:txBody>
      </p:sp>
      <p:sp>
        <p:nvSpPr>
          <p:cNvPr id="9" name="Freeform 24"/>
          <p:cNvSpPr/>
          <p:nvPr/>
        </p:nvSpPr>
        <p:spPr bwMode="gray">
          <a:xfrm rot="2880945">
            <a:off x="2843878" y="1544146"/>
            <a:ext cx="2901642" cy="1457433"/>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sp>
        <p:nvSpPr>
          <p:cNvPr id="12" name="Freeform 24"/>
          <p:cNvSpPr/>
          <p:nvPr/>
        </p:nvSpPr>
        <p:spPr bwMode="gray">
          <a:xfrm rot="5815540" flipH="1">
            <a:off x="4901004" y="2527781"/>
            <a:ext cx="491128" cy="1904731"/>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cxnSp>
        <p:nvCxnSpPr>
          <p:cNvPr id="11" name="直接连接符 10"/>
          <p:cNvCxnSpPr/>
          <p:nvPr/>
        </p:nvCxnSpPr>
        <p:spPr>
          <a:xfrm flipV="1">
            <a:off x="2566810" y="2450454"/>
            <a:ext cx="2556867" cy="257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18032" y="4031202"/>
            <a:ext cx="2556867" cy="2570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682" y="3010660"/>
            <a:ext cx="1576432" cy="762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724128" y="1818906"/>
            <a:ext cx="1944955" cy="807913"/>
          </a:xfrm>
          <a:prstGeom prst="rect">
            <a:avLst/>
          </a:prstGeom>
          <a:noFill/>
        </p:spPr>
        <p:txBody>
          <a:bodyPr wrap="square" lIns="68580" tIns="34290" rIns="68580" bIns="34290">
            <a:spAutoFit/>
          </a:bodyPr>
          <a:lstStyle/>
          <a:p>
            <a:r>
              <a:rPr lang="zh-CN" altLang="en-US" sz="2400" b="1" dirty="0" smtClean="0">
                <a:solidFill>
                  <a:srgbClr val="FF0000"/>
                </a:solidFill>
                <a:latin typeface="黑体" pitchFamily="49" charset="-122"/>
                <a:ea typeface="黑体" pitchFamily="49" charset="-122"/>
              </a:rPr>
              <a:t>陈述句</a:t>
            </a:r>
            <a:r>
              <a:rPr lang="zh-CN" altLang="en-US" sz="2400" b="1" dirty="0" smtClean="0">
                <a:latin typeface="黑体" pitchFamily="49" charset="-122"/>
                <a:ea typeface="黑体" pitchFamily="49" charset="-122"/>
              </a:rPr>
              <a:t>，强调某种事实</a:t>
            </a:r>
            <a:endParaRPr lang="zh-CN" altLang="en-US" sz="2400" b="1" dirty="0">
              <a:latin typeface="黑体" pitchFamily="49" charset="-122"/>
              <a:ea typeface="黑体" pitchFamily="49" charset="-122"/>
            </a:endParaRPr>
          </a:p>
        </p:txBody>
      </p:sp>
      <p:sp>
        <p:nvSpPr>
          <p:cNvPr id="17" name="矩形 16"/>
          <p:cNvSpPr/>
          <p:nvPr/>
        </p:nvSpPr>
        <p:spPr>
          <a:xfrm>
            <a:off x="2875320" y="3939902"/>
            <a:ext cx="2128350" cy="807913"/>
          </a:xfrm>
          <a:prstGeom prst="rect">
            <a:avLst/>
          </a:prstGeom>
          <a:noFill/>
        </p:spPr>
        <p:txBody>
          <a:bodyPr wrap="square" lIns="68580" tIns="34290" rIns="68580" bIns="34290">
            <a:spAutoFit/>
          </a:bodyPr>
          <a:lstStyle/>
          <a:p>
            <a:r>
              <a:rPr lang="zh-CN" altLang="en-US" sz="2400" b="1" dirty="0" smtClean="0">
                <a:solidFill>
                  <a:srgbClr val="FF0000"/>
                </a:solidFill>
                <a:latin typeface="黑体" pitchFamily="49" charset="-122"/>
                <a:ea typeface="黑体" pitchFamily="49" charset="-122"/>
              </a:rPr>
              <a:t>反问句</a:t>
            </a:r>
            <a:r>
              <a:rPr lang="zh-CN" altLang="en-US" sz="2400" b="1" dirty="0" smtClean="0">
                <a:latin typeface="黑体" pitchFamily="49" charset="-122"/>
                <a:ea typeface="黑体" pitchFamily="49" charset="-122"/>
              </a:rPr>
              <a:t>，传递某种感情</a:t>
            </a:r>
            <a:endParaRPr lang="zh-CN" altLang="en-US" sz="2400" b="1" dirty="0">
              <a:latin typeface="黑体" pitchFamily="49" charset="-122"/>
              <a:ea typeface="黑体" pitchFamily="49" charset="-122"/>
            </a:endParaRPr>
          </a:p>
        </p:txBody>
      </p:sp>
      <p:sp>
        <p:nvSpPr>
          <p:cNvPr id="18" name="矩形 17"/>
          <p:cNvSpPr/>
          <p:nvPr/>
        </p:nvSpPr>
        <p:spPr>
          <a:xfrm>
            <a:off x="143311" y="598837"/>
            <a:ext cx="1548369" cy="484748"/>
          </a:xfrm>
          <a:prstGeom prst="rect">
            <a:avLst/>
          </a:prstGeom>
          <a:solidFill>
            <a:schemeClr val="bg1">
              <a:lumMod val="95000"/>
            </a:schemeClr>
          </a:solidFill>
          <a:ln w="57150">
            <a:solidFill>
              <a:schemeClr val="accent1"/>
            </a:solidFill>
          </a:ln>
        </p:spPr>
        <p:txBody>
          <a:bodyPr wrap="square" lIns="68580" tIns="34290" rIns="68580" bIns="34290">
            <a:spAutoFit/>
          </a:bodyPr>
          <a:lstStyle/>
          <a:p>
            <a:pPr algn="ctr"/>
            <a:r>
              <a:rPr lang="zh-CN" altLang="en-US" sz="2700" dirty="0" smtClean="0">
                <a:solidFill>
                  <a:srgbClr val="FF0000"/>
                </a:solidFill>
                <a:latin typeface="黑体" pitchFamily="49" charset="-122"/>
                <a:ea typeface="黑体" pitchFamily="49" charset="-122"/>
              </a:rPr>
              <a:t>描写语言</a:t>
            </a:r>
            <a:endParaRPr lang="zh-CN" altLang="en-US" sz="27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509164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5"/>
                                        </p:tgtEl>
                                        <p:attrNameLst>
                                          <p:attrName>ppt_x</p:attrName>
                                          <p:attrName>ppt_y</p:attrName>
                                        </p:attrNameLst>
                                      </p:cBhvr>
                                    </p:animMotion>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Scale>
                                      <p:cBhvr>
                                        <p:cTn id="4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6"/>
                                        </p:tgtEl>
                                        <p:attrNameLst>
                                          <p:attrName>ppt_x</p:attrName>
                                          <p:attrName>ppt_y</p:attrName>
                                        </p:attrNameLst>
                                      </p:cBhvr>
                                    </p:animMotion>
                                    <p:animEffect transition="in" filter="fade">
                                      <p:cBhvr>
                                        <p:cTn id="49" dur="1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Scale>
                                      <p:cBhvr>
                                        <p:cTn id="5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7"/>
                                        </p:tgtEl>
                                        <p:attrNameLst>
                                          <p:attrName>ppt_x</p:attrName>
                                          <p:attrName>ppt_y</p:attrName>
                                        </p:attrNameLst>
                                      </p:cBhvr>
                                    </p:animMotion>
                                    <p:animEffect transition="in" filter="fade">
                                      <p:cBhvr>
                                        <p:cTn id="5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4" grpId="0" animBg="1"/>
      <p:bldP spid="5" grpId="0"/>
      <p:bldP spid="9" grpId="0" animBg="1"/>
      <p:bldP spid="12" grpId="0" animBg="1"/>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899592" y="411510"/>
            <a:ext cx="4464496" cy="900246"/>
          </a:xfrm>
          <a:prstGeom prst="rect">
            <a:avLst/>
          </a:prstGeom>
          <a:noFill/>
          <a:ln>
            <a:noFill/>
          </a:ln>
        </p:spPr>
        <p:txBody>
          <a:bodyPr wrap="square" lIns="68580" tIns="34290" rIns="68580" bIns="34290" rtlCol="0" anchor="t">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 反问句：</a:t>
            </a:r>
            <a:r>
              <a:rPr lang="zh-CN" altLang="en-US" sz="2700" b="1" dirty="0" smtClean="0">
                <a:latin typeface="楷体" panose="02010609060101010101" pitchFamily="49" charset="-122"/>
                <a:ea typeface="楷体" panose="02010609060101010101" pitchFamily="49" charset="-122"/>
              </a:rPr>
              <a:t>不是</a:t>
            </a:r>
            <a:r>
              <a:rPr lang="zh-CN" altLang="en-US" sz="2700" b="1" dirty="0">
                <a:latin typeface="楷体" panose="02010609060101010101" pitchFamily="49" charset="-122"/>
                <a:ea typeface="楷体" panose="02010609060101010101" pitchFamily="49" charset="-122"/>
              </a:rPr>
              <a:t>常对你说吗</a:t>
            </a:r>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    </a:t>
            </a:r>
            <a:endParaRPr lang="en-US" altLang="zh-CN" sz="2700" b="1" dirty="0" smtClean="0">
              <a:latin typeface="楷体" panose="02010609060101010101" pitchFamily="49" charset="-122"/>
              <a:ea typeface="楷体" panose="02010609060101010101" pitchFamily="49" charset="-122"/>
            </a:endParaRPr>
          </a:p>
          <a:p>
            <a:r>
              <a:rPr lang="en-US" altLang="zh-CN" sz="2700" b="1" dirty="0">
                <a:latin typeface="楷体" panose="02010609060101010101" pitchFamily="49" charset="-122"/>
                <a:ea typeface="楷体" panose="02010609060101010101" pitchFamily="49" charset="-122"/>
              </a:rPr>
              <a:t> </a:t>
            </a:r>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我</a:t>
            </a:r>
            <a:r>
              <a:rPr lang="zh-CN" altLang="en-US" sz="2700" b="1" dirty="0">
                <a:latin typeface="楷体" panose="02010609060101010101" pitchFamily="49" charset="-122"/>
                <a:ea typeface="楷体" panose="02010609060101010101" pitchFamily="49" charset="-122"/>
              </a:rPr>
              <a:t>哪能离开呢</a:t>
            </a:r>
            <a:r>
              <a:rPr lang="en-US" altLang="zh-CN" sz="2700" b="1" dirty="0" smtClean="0">
                <a:latin typeface="楷体" panose="02010609060101010101" pitchFamily="49" charset="-122"/>
                <a:ea typeface="楷体" panose="02010609060101010101" pitchFamily="49" charset="-122"/>
              </a:rPr>
              <a:t>?</a:t>
            </a:r>
            <a:endParaRPr lang="zh-CN" altLang="en-US" sz="2700" b="1" dirty="0">
              <a:latin typeface="楷体" panose="02010609060101010101" pitchFamily="49" charset="-122"/>
              <a:ea typeface="楷体" panose="02010609060101010101" pitchFamily="49" charset="-122"/>
            </a:endParaRPr>
          </a:p>
        </p:txBody>
      </p:sp>
      <p:sp>
        <p:nvSpPr>
          <p:cNvPr id="5" name="下箭头 4"/>
          <p:cNvSpPr/>
          <p:nvPr/>
        </p:nvSpPr>
        <p:spPr>
          <a:xfrm>
            <a:off x="3275856" y="1347614"/>
            <a:ext cx="216024" cy="504056"/>
          </a:xfrm>
          <a:prstGeom prst="down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
          <p:cNvSpPr txBox="1"/>
          <p:nvPr/>
        </p:nvSpPr>
        <p:spPr>
          <a:xfrm>
            <a:off x="1043608" y="1923678"/>
            <a:ext cx="4392488" cy="900246"/>
          </a:xfrm>
          <a:prstGeom prst="rect">
            <a:avLst/>
          </a:prstGeom>
          <a:noFill/>
          <a:ln>
            <a:noFill/>
          </a:ln>
        </p:spPr>
        <p:txBody>
          <a:bodyPr wrap="square" lIns="68580" tIns="34290" rIns="68580" bIns="34290" rtlCol="0" anchor="t">
            <a:spAutoFit/>
          </a:bodyPr>
          <a:lstStyle/>
          <a:p>
            <a:r>
              <a:rPr lang="zh-CN" altLang="en-US" sz="2700" b="1" dirty="0" smtClean="0">
                <a:latin typeface="楷体" panose="02010609060101010101" pitchFamily="49" charset="-122"/>
                <a:ea typeface="楷体" panose="02010609060101010101" pitchFamily="49" charset="-122"/>
              </a:rPr>
              <a:t>   李大钊</a:t>
            </a:r>
            <a:r>
              <a:rPr lang="zh-CN" altLang="en-US" sz="2700" b="1" dirty="0" smtClean="0">
                <a:solidFill>
                  <a:srgbClr val="0000FF"/>
                </a:solidFill>
                <a:latin typeface="黑体" pitchFamily="49" charset="-122"/>
                <a:ea typeface="黑体" pitchFamily="49" charset="-122"/>
              </a:rPr>
              <a:t>坚决不离开北京，不离开自己的工作岗位</a:t>
            </a:r>
            <a:r>
              <a:rPr lang="zh-CN" altLang="en-US" sz="2700" b="1" dirty="0" smtClean="0">
                <a:latin typeface="楷体" panose="02010609060101010101" pitchFamily="49" charset="-122"/>
                <a:ea typeface="楷体" panose="02010609060101010101" pitchFamily="49" charset="-122"/>
              </a:rPr>
              <a:t>。</a:t>
            </a:r>
            <a:endParaRPr lang="zh-CN" altLang="en-US" sz="2700" b="1" dirty="0">
              <a:latin typeface="楷体" panose="02010609060101010101" pitchFamily="49" charset="-122"/>
              <a:ea typeface="楷体" panose="02010609060101010101" pitchFamily="49" charset="-122"/>
            </a:endParaRPr>
          </a:p>
        </p:txBody>
      </p:sp>
      <p:sp>
        <p:nvSpPr>
          <p:cNvPr id="9" name="文本框 3"/>
          <p:cNvSpPr txBox="1"/>
          <p:nvPr/>
        </p:nvSpPr>
        <p:spPr>
          <a:xfrm>
            <a:off x="6244517" y="1923678"/>
            <a:ext cx="1711859" cy="900246"/>
          </a:xfrm>
          <a:prstGeom prst="rect">
            <a:avLst/>
          </a:prstGeom>
          <a:solidFill>
            <a:schemeClr val="accent6">
              <a:lumMod val="40000"/>
              <a:lumOff val="60000"/>
            </a:schemeClr>
          </a:solidFill>
          <a:ln>
            <a:noFill/>
          </a:ln>
        </p:spPr>
        <p:txBody>
          <a:bodyPr wrap="square" lIns="68580" tIns="34290" rIns="68580" bIns="34290" rtlCol="0" anchor="t">
            <a:spAutoFit/>
          </a:bodyPr>
          <a:lstStyle/>
          <a:p>
            <a:r>
              <a:rPr lang="zh-CN" altLang="en-US" sz="2700" b="1" dirty="0" smtClean="0">
                <a:latin typeface="楷体" panose="02010609060101010101" pitchFamily="49" charset="-122"/>
                <a:ea typeface="楷体" panose="02010609060101010101" pitchFamily="49" charset="-122"/>
              </a:rPr>
              <a:t>坚持到底</a:t>
            </a:r>
            <a:endParaRPr lang="en-US" altLang="zh-CN" sz="2700" b="1" dirty="0">
              <a:latin typeface="楷体" panose="02010609060101010101" pitchFamily="49" charset="-122"/>
              <a:ea typeface="楷体" panose="02010609060101010101" pitchFamily="49" charset="-122"/>
            </a:endParaRPr>
          </a:p>
          <a:p>
            <a:r>
              <a:rPr lang="zh-CN" altLang="en-US" sz="2700" b="1" dirty="0" smtClean="0">
                <a:latin typeface="楷体" panose="02010609060101010101" pitchFamily="49" charset="-122"/>
                <a:ea typeface="楷体" panose="02010609060101010101" pitchFamily="49" charset="-122"/>
              </a:rPr>
              <a:t>忠于党</a:t>
            </a:r>
            <a:endParaRPr lang="zh-CN" altLang="en-US" sz="2700" b="1" dirty="0">
              <a:latin typeface="楷体" panose="02010609060101010101" pitchFamily="49" charset="-122"/>
              <a:ea typeface="楷体" panose="02010609060101010101" pitchFamily="49" charset="-122"/>
            </a:endParaRPr>
          </a:p>
        </p:txBody>
      </p:sp>
      <p:sp>
        <p:nvSpPr>
          <p:cNvPr id="10" name="文本框 3"/>
          <p:cNvSpPr txBox="1"/>
          <p:nvPr/>
        </p:nvSpPr>
        <p:spPr>
          <a:xfrm>
            <a:off x="971600" y="3291830"/>
            <a:ext cx="5184576" cy="1315745"/>
          </a:xfrm>
          <a:prstGeom prst="rect">
            <a:avLst/>
          </a:prstGeom>
          <a:solidFill>
            <a:schemeClr val="accent1">
              <a:lumMod val="20000"/>
              <a:lumOff val="80000"/>
            </a:schemeClr>
          </a:solidFill>
          <a:ln>
            <a:noFill/>
          </a:ln>
        </p:spPr>
        <p:txBody>
          <a:bodyPr wrap="square" lIns="68580" tIns="34290" rIns="68580" bIns="34290" rtlCol="0" anchor="t">
            <a:spAutoFit/>
          </a:bodyPr>
          <a:lstStyle/>
          <a:p>
            <a:r>
              <a:rPr lang="zh-CN" altLang="en-US" sz="2700" b="1" dirty="0" smtClean="0">
                <a:latin typeface="宋体" pitchFamily="2" charset="-122"/>
                <a:ea typeface="宋体" pitchFamily="2" charset="-122"/>
              </a:rPr>
              <a:t>    为了革命工作，他早已把个人安危置之度外，表现了他对革命高度负责的精神。</a:t>
            </a:r>
            <a:endParaRPr lang="zh-CN" altLang="en-US" sz="2700" b="1" dirty="0">
              <a:latin typeface="宋体" pitchFamily="2" charset="-122"/>
              <a:ea typeface="宋体" pitchFamily="2" charset="-122"/>
            </a:endParaRPr>
          </a:p>
        </p:txBody>
      </p:sp>
      <p:sp>
        <p:nvSpPr>
          <p:cNvPr id="11" name="下箭头 10"/>
          <p:cNvSpPr/>
          <p:nvPr/>
        </p:nvSpPr>
        <p:spPr>
          <a:xfrm>
            <a:off x="3275856" y="2733502"/>
            <a:ext cx="216024" cy="504056"/>
          </a:xfrm>
          <a:prstGeom prst="down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右箭头 1"/>
          <p:cNvSpPr/>
          <p:nvPr/>
        </p:nvSpPr>
        <p:spPr>
          <a:xfrm>
            <a:off x="5436096" y="2196864"/>
            <a:ext cx="432048" cy="349797"/>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6"/>
          <p:cNvSpPr txBox="1"/>
          <p:nvPr/>
        </p:nvSpPr>
        <p:spPr>
          <a:xfrm>
            <a:off x="3707905" y="4011910"/>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190090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animBg="1"/>
      <p:bldP spid="10" grpId="0" animBg="1"/>
      <p:bldP spid="11" grpId="0" animBg="1"/>
      <p:bldP spid="2"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1600" y="627534"/>
            <a:ext cx="7190627" cy="2728439"/>
          </a:xfrm>
          <a:prstGeom prst="rect">
            <a:avLst/>
          </a:prstGeom>
          <a:blipFill>
            <a:blip r:embed="rId3"/>
            <a:tile tx="0" ty="0" sx="100000" sy="100000" flip="none" algn="tl"/>
          </a:blipFill>
        </p:spPr>
        <p:txBody>
          <a:bodyPr wrap="square" lIns="68580" tIns="34290" rIns="68580" bIns="34290" rtlCol="0">
            <a:spAutoFit/>
          </a:bodyPr>
          <a:lstStyle/>
          <a:p>
            <a:pPr>
              <a:lnSpc>
                <a:spcPct val="120000"/>
              </a:lnSpc>
            </a:pPr>
            <a:r>
              <a:rPr lang="zh-CN" altLang="en-US" sz="3200" b="1" dirty="0" smtClean="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1926</a:t>
            </a:r>
            <a:r>
              <a:rPr lang="zh-CN" altLang="en-US"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日，被鲁迅先生</a:t>
            </a:r>
            <a:r>
              <a:rPr lang="zh-CN" altLang="en-US" sz="2800" b="1" dirty="0" smtClean="0">
                <a:latin typeface="楷体" panose="02010609060101010101" pitchFamily="49" charset="-122"/>
                <a:ea typeface="楷体" panose="02010609060101010101" pitchFamily="49" charset="-122"/>
              </a:rPr>
              <a:t>称为“民国</a:t>
            </a:r>
            <a:r>
              <a:rPr lang="zh-CN" altLang="en-US" sz="2800" b="1" dirty="0">
                <a:latin typeface="楷体" panose="02010609060101010101" pitchFamily="49" charset="-122"/>
                <a:ea typeface="楷体" panose="02010609060101010101" pitchFamily="49" charset="-122"/>
              </a:rPr>
              <a:t>以来最黑暗的一天”，这一天在北京发生了</a:t>
            </a:r>
            <a:r>
              <a:rPr lang="zh-CN" altLang="en-US" sz="2800" b="1" dirty="0" smtClean="0">
                <a:latin typeface="楷体" panose="02010609060101010101" pitchFamily="49" charset="-122"/>
                <a:ea typeface="楷体" panose="02010609060101010101" pitchFamily="49" charset="-122"/>
              </a:rPr>
              <a:t>震惊中外的“三一八”惨案</a:t>
            </a:r>
            <a:r>
              <a:rPr lang="zh-CN" altLang="en-US"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段祺瑞</a:t>
            </a:r>
            <a:r>
              <a:rPr lang="zh-CN" altLang="en-US" sz="2800" b="1" dirty="0">
                <a:latin typeface="楷体" panose="02010609060101010101" pitchFamily="49" charset="-122"/>
                <a:ea typeface="楷体" panose="02010609060101010101" pitchFamily="49" charset="-122"/>
              </a:rPr>
              <a:t>执政府卫队</a:t>
            </a:r>
            <a:r>
              <a:rPr lang="zh-CN" altLang="en-US" sz="2800" b="1" dirty="0" smtClean="0">
                <a:latin typeface="楷体" panose="02010609060101010101" pitchFamily="49" charset="-122"/>
                <a:ea typeface="楷体" panose="02010609060101010101" pitchFamily="49" charset="-122"/>
              </a:rPr>
              <a:t>向由</a:t>
            </a:r>
            <a:r>
              <a:rPr lang="zh-CN" altLang="en-US" sz="2800" b="1" dirty="0">
                <a:latin typeface="楷体" panose="02010609060101010101" pitchFamily="49" charset="-122"/>
                <a:ea typeface="楷体" panose="02010609060101010101" pitchFamily="49" charset="-122"/>
              </a:rPr>
              <a:t>李大钊同志</a:t>
            </a:r>
            <a:r>
              <a:rPr lang="zh-CN" altLang="en-US" sz="2800" b="1" dirty="0" smtClean="0">
                <a:latin typeface="楷体" panose="02010609060101010101" pitchFamily="49" charset="-122"/>
                <a:ea typeface="楷体" panose="02010609060101010101" pitchFamily="49" charset="-122"/>
              </a:rPr>
              <a:t>领导的游行</a:t>
            </a:r>
            <a:r>
              <a:rPr lang="zh-CN" altLang="en-US" sz="2800" b="1" dirty="0">
                <a:latin typeface="楷体" panose="02010609060101010101" pitchFamily="49" charset="-122"/>
                <a:ea typeface="楷体" panose="02010609060101010101" pitchFamily="49" charset="-122"/>
              </a:rPr>
              <a:t>请愿的学生开枪</a:t>
            </a:r>
            <a:r>
              <a:rPr lang="zh-CN" altLang="en-US" sz="2800" b="1" dirty="0" smtClean="0">
                <a:latin typeface="楷体" panose="02010609060101010101" pitchFamily="49" charset="-122"/>
                <a:ea typeface="楷体" panose="02010609060101010101" pitchFamily="49" charset="-122"/>
              </a:rPr>
              <a:t>，打死</a:t>
            </a:r>
            <a:r>
              <a:rPr lang="en-US" altLang="zh-CN" sz="2800" b="1" dirty="0">
                <a:latin typeface="楷体" panose="02010609060101010101" pitchFamily="49" charset="-122"/>
                <a:ea typeface="楷体" panose="02010609060101010101" pitchFamily="49" charset="-122"/>
              </a:rPr>
              <a:t>47</a:t>
            </a:r>
            <a:r>
              <a:rPr lang="zh-CN" altLang="en-US" sz="2800" b="1" dirty="0">
                <a:latin typeface="楷体" panose="02010609060101010101" pitchFamily="49" charset="-122"/>
                <a:ea typeface="楷体" panose="02010609060101010101" pitchFamily="49" charset="-122"/>
              </a:rPr>
              <a:t>人，伤</a:t>
            </a:r>
            <a:r>
              <a:rPr lang="en-US" altLang="zh-CN" sz="2800" b="1" dirty="0">
                <a:latin typeface="楷体" panose="02010609060101010101" pitchFamily="49" charset="-122"/>
                <a:ea typeface="楷体" panose="02010609060101010101" pitchFamily="49" charset="-122"/>
              </a:rPr>
              <a:t>200</a:t>
            </a:r>
            <a:r>
              <a:rPr lang="zh-CN" altLang="en-US" sz="2800" b="1" dirty="0">
                <a:latin typeface="楷体" panose="02010609060101010101" pitchFamily="49" charset="-122"/>
                <a:ea typeface="楷体" panose="02010609060101010101" pitchFamily="49" charset="-122"/>
              </a:rPr>
              <a:t>余人。</a:t>
            </a:r>
          </a:p>
        </p:txBody>
      </p:sp>
      <p:sp>
        <p:nvSpPr>
          <p:cNvPr id="6" name="TextBox 6"/>
          <p:cNvSpPr txBox="1"/>
          <p:nvPr/>
        </p:nvSpPr>
        <p:spPr>
          <a:xfrm>
            <a:off x="2051720" y="3795886"/>
            <a:ext cx="7478659" cy="586314"/>
          </a:xfrm>
          <a:prstGeom prst="rect">
            <a:avLst/>
          </a:prstGeom>
          <a:noFill/>
        </p:spPr>
        <p:txBody>
          <a:bodyPr wrap="square" lIns="68580" tIns="34290" rIns="68580" bIns="34290" rtlCol="0">
            <a:spAutoFit/>
          </a:bodyPr>
          <a:lstStyle/>
          <a:p>
            <a:pPr>
              <a:lnSpc>
                <a:spcPct val="120000"/>
              </a:lnSpc>
            </a:pPr>
            <a:r>
              <a:rPr lang="zh-CN" altLang="en-US" sz="2800" b="1" dirty="0" smtClean="0">
                <a:latin typeface="黑体" pitchFamily="49" charset="-122"/>
                <a:ea typeface="黑体" pitchFamily="49" charset="-122"/>
              </a:rPr>
              <a:t>读完这则材料，你有什么感受？</a:t>
            </a:r>
            <a:endParaRPr lang="zh-CN" altLang="en-US" sz="2800" b="1" dirty="0">
              <a:latin typeface="黑体" pitchFamily="49" charset="-122"/>
              <a:ea typeface="黑体" pitchFamily="49" charset="-122"/>
            </a:endParaRPr>
          </a:p>
        </p:txBody>
      </p:sp>
    </p:spTree>
    <p:extLst>
      <p:ext uri="{BB962C8B-B14F-4D97-AF65-F5344CB8AC3E}">
        <p14:creationId xmlns:p14="http://schemas.microsoft.com/office/powerpoint/2010/main" val="2660694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827584" y="1371617"/>
            <a:ext cx="1427601" cy="360040"/>
          </a:xfrm>
          <a:prstGeom prst="round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9616" y="1305850"/>
            <a:ext cx="7432784" cy="1361911"/>
          </a:xfrm>
          <a:prstGeom prst="rect">
            <a:avLst/>
          </a:prstGeom>
        </p:spPr>
        <p:txBody>
          <a:bodyPr wrap="square" lIns="68580" tIns="34290" rIns="68580" bIns="34290">
            <a:spAutoFit/>
          </a:bodyPr>
          <a:lstStyle/>
          <a:p>
            <a:pPr algn="just"/>
            <a:r>
              <a:rPr lang="zh-CN" altLang="en-US" sz="2800" b="1" dirty="0" smtClean="0">
                <a:latin typeface="楷体" pitchFamily="49" charset="-122"/>
                <a:ea typeface="楷体" pitchFamily="49" charset="-122"/>
              </a:rPr>
              <a:t>那年春天，父亲每天夜里回来得很晚。每天早晨，不知道什么时候他又出去了。有时候他留在家里，埋头整理书籍和文件。</a:t>
            </a:r>
            <a:endParaRPr lang="zh-CN" altLang="en-US" sz="2800" b="1" dirty="0">
              <a:latin typeface="楷体" pitchFamily="49" charset="-122"/>
              <a:ea typeface="楷体" pitchFamily="49" charset="-122"/>
            </a:endParaRPr>
          </a:p>
        </p:txBody>
      </p:sp>
      <p:sp>
        <p:nvSpPr>
          <p:cNvPr id="45" name="Freeform 24"/>
          <p:cNvSpPr/>
          <p:nvPr/>
        </p:nvSpPr>
        <p:spPr bwMode="gray">
          <a:xfrm rot="336042">
            <a:off x="1594329" y="936082"/>
            <a:ext cx="687167" cy="509464"/>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cxnSp>
        <p:nvCxnSpPr>
          <p:cNvPr id="21" name="直接连接符 20"/>
          <p:cNvCxnSpPr/>
          <p:nvPr/>
        </p:nvCxnSpPr>
        <p:spPr>
          <a:xfrm>
            <a:off x="2695318" y="1731657"/>
            <a:ext cx="5261058"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331640" y="3335141"/>
            <a:ext cx="1523494" cy="484748"/>
          </a:xfrm>
          <a:prstGeom prst="rect">
            <a:avLst/>
          </a:prstGeom>
          <a:noFill/>
        </p:spPr>
        <p:txBody>
          <a:bodyPr wrap="none" lIns="68580" tIns="34290" rIns="68580" bIns="34290">
            <a:spAutoFit/>
          </a:bodyPr>
          <a:lstStyle/>
          <a:p>
            <a:r>
              <a:rPr lang="zh-CN" altLang="en-US" sz="2700" dirty="0" smtClean="0">
                <a:solidFill>
                  <a:srgbClr val="FF0000"/>
                </a:solidFill>
                <a:latin typeface="黑体" pitchFamily="49" charset="-122"/>
                <a:ea typeface="黑体" pitchFamily="49" charset="-122"/>
              </a:rPr>
              <a:t>早出晚归</a:t>
            </a:r>
            <a:endParaRPr lang="zh-CN" altLang="en-US" sz="2700" dirty="0">
              <a:solidFill>
                <a:srgbClr val="FF0000"/>
              </a:solidFill>
              <a:latin typeface="黑体" pitchFamily="49" charset="-122"/>
              <a:ea typeface="黑体" pitchFamily="49" charset="-122"/>
            </a:endParaRPr>
          </a:p>
        </p:txBody>
      </p:sp>
      <p:cxnSp>
        <p:nvCxnSpPr>
          <p:cNvPr id="47" name="直接连接符 46"/>
          <p:cNvCxnSpPr/>
          <p:nvPr/>
        </p:nvCxnSpPr>
        <p:spPr>
          <a:xfrm>
            <a:off x="739616" y="2235713"/>
            <a:ext cx="5125386"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右箭头 49"/>
          <p:cNvSpPr/>
          <p:nvPr/>
        </p:nvSpPr>
        <p:spPr>
          <a:xfrm>
            <a:off x="2999150" y="3479157"/>
            <a:ext cx="504056" cy="288032"/>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3563888" y="3335141"/>
            <a:ext cx="1523494" cy="484748"/>
          </a:xfrm>
          <a:prstGeom prst="rect">
            <a:avLst/>
          </a:prstGeom>
          <a:noFill/>
        </p:spPr>
        <p:txBody>
          <a:bodyPr wrap="none" lIns="68580" tIns="34290" rIns="68580" bIns="34290">
            <a:spAutoFit/>
          </a:bodyPr>
          <a:lstStyle/>
          <a:p>
            <a:r>
              <a:rPr lang="zh-CN" altLang="en-US" sz="2700" dirty="0" smtClean="0">
                <a:solidFill>
                  <a:srgbClr val="FF0000"/>
                </a:solidFill>
                <a:latin typeface="黑体" pitchFamily="49" charset="-122"/>
                <a:ea typeface="黑体" pitchFamily="49" charset="-122"/>
              </a:rPr>
              <a:t>工作忙碌</a:t>
            </a:r>
            <a:endParaRPr lang="zh-CN" altLang="en-US" sz="2700" dirty="0">
              <a:solidFill>
                <a:srgbClr val="FF0000"/>
              </a:solidFill>
              <a:latin typeface="黑体" pitchFamily="49" charset="-122"/>
              <a:ea typeface="黑体" pitchFamily="49" charset="-122"/>
            </a:endParaRPr>
          </a:p>
        </p:txBody>
      </p:sp>
      <p:sp>
        <p:nvSpPr>
          <p:cNvPr id="53" name="矩形 52"/>
          <p:cNvSpPr/>
          <p:nvPr/>
        </p:nvSpPr>
        <p:spPr>
          <a:xfrm>
            <a:off x="2306213" y="738896"/>
            <a:ext cx="1869743" cy="484748"/>
          </a:xfrm>
          <a:prstGeom prst="rect">
            <a:avLst/>
          </a:prstGeom>
          <a:noFill/>
        </p:spPr>
        <p:txBody>
          <a:bodyPr wrap="none" lIns="68580" tIns="34290" rIns="68580" bIns="34290">
            <a:spAutoFit/>
          </a:bodyPr>
          <a:lstStyle/>
          <a:p>
            <a:r>
              <a:rPr lang="en-US" altLang="zh-CN" sz="2700" dirty="0" smtClean="0">
                <a:solidFill>
                  <a:srgbClr val="FF0000"/>
                </a:solidFill>
                <a:latin typeface="黑体" pitchFamily="49" charset="-122"/>
                <a:ea typeface="黑体" pitchFamily="49" charset="-122"/>
              </a:rPr>
              <a:t>1927</a:t>
            </a:r>
            <a:r>
              <a:rPr lang="zh-CN" altLang="en-US" sz="2700" dirty="0" smtClean="0">
                <a:solidFill>
                  <a:srgbClr val="FF0000"/>
                </a:solidFill>
                <a:latin typeface="黑体" pitchFamily="49" charset="-122"/>
                <a:ea typeface="黑体" pitchFamily="49" charset="-122"/>
              </a:rPr>
              <a:t>年春天</a:t>
            </a:r>
            <a:endParaRPr lang="zh-CN" altLang="en-US" sz="2700" dirty="0">
              <a:solidFill>
                <a:srgbClr val="FF0000"/>
              </a:solidFill>
              <a:latin typeface="黑体" pitchFamily="49" charset="-122"/>
              <a:ea typeface="黑体" pitchFamily="49" charset="-122"/>
            </a:endParaRPr>
          </a:p>
        </p:txBody>
      </p:sp>
      <p:sp>
        <p:nvSpPr>
          <p:cNvPr id="54" name="云形标注 53"/>
          <p:cNvSpPr/>
          <p:nvPr/>
        </p:nvSpPr>
        <p:spPr bwMode="auto">
          <a:xfrm rot="11108408">
            <a:off x="5546069" y="2444092"/>
            <a:ext cx="2914389" cy="1440160"/>
          </a:xfrm>
          <a:prstGeom prst="cloudCallout">
            <a:avLst>
              <a:gd name="adj1" fmla="val 53527"/>
              <a:gd name="adj2" fmla="val -44959"/>
            </a:avLst>
          </a:prstGeom>
          <a:solidFill>
            <a:schemeClr val="accent3">
              <a:lumMod val="20000"/>
              <a:lumOff val="8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矩形 54"/>
          <p:cNvSpPr/>
          <p:nvPr/>
        </p:nvSpPr>
        <p:spPr>
          <a:xfrm>
            <a:off x="6012160" y="2714049"/>
            <a:ext cx="2520280" cy="900246"/>
          </a:xfrm>
          <a:prstGeom prst="rect">
            <a:avLst/>
          </a:prstGeom>
          <a:noFill/>
        </p:spPr>
        <p:txBody>
          <a:bodyPr wrap="square" lIns="68580" tIns="34290" rIns="68580" bIns="34290">
            <a:spAutoFit/>
          </a:bodyPr>
          <a:lstStyle/>
          <a:p>
            <a:r>
              <a:rPr lang="zh-CN" altLang="en-US" sz="2700" b="1" dirty="0" smtClean="0">
                <a:solidFill>
                  <a:srgbClr val="FF0000"/>
                </a:solidFill>
                <a:latin typeface="楷体" pitchFamily="49" charset="-122"/>
                <a:ea typeface="楷体" pitchFamily="49" charset="-122"/>
              </a:rPr>
              <a:t>父亲为什么而忙碌？</a:t>
            </a:r>
            <a:endParaRPr lang="zh-CN" altLang="en-US" sz="27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078173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17" presetClass="entr" presetSubtype="1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ppt_w</p:attrName>
                                        </p:attrNameLst>
                                      </p:cBhvr>
                                      <p:tavLst>
                                        <p:tav tm="0">
                                          <p:val>
                                            <p:fltVal val="0"/>
                                          </p:val>
                                        </p:tav>
                                        <p:tav tm="100000">
                                          <p:val>
                                            <p:strVal val="#ppt_w"/>
                                          </p:val>
                                        </p:tav>
                                      </p:tavLst>
                                    </p:anim>
                                    <p:anim calcmode="lin" valueType="num">
                                      <p:cBhvr>
                                        <p:cTn id="48" dur="500" fill="hold"/>
                                        <p:tgtEl>
                                          <p:spTgt spid="54"/>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5" grpId="0" animBg="1"/>
      <p:bldP spid="29" grpId="0"/>
      <p:bldP spid="50" grpId="0" animBg="1"/>
      <p:bldP spid="52" grpId="0"/>
      <p:bldP spid="53" grpId="0"/>
      <p:bldP spid="54" grpId="0" animBg="1"/>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60032" y="483520"/>
            <a:ext cx="3672408" cy="3672408"/>
            <a:chOff x="4246878" y="483518"/>
            <a:chExt cx="3889010" cy="4040049"/>
          </a:xfrm>
        </p:grpSpPr>
        <p:grpSp>
          <p:nvGrpSpPr>
            <p:cNvPr id="3" name="组合 2"/>
            <p:cNvGrpSpPr/>
            <p:nvPr/>
          </p:nvGrpSpPr>
          <p:grpSpPr>
            <a:xfrm>
              <a:off x="4246878" y="483518"/>
              <a:ext cx="3889010" cy="4040049"/>
              <a:chOff x="5254990" y="483518"/>
              <a:chExt cx="3889010" cy="4040049"/>
            </a:xfrm>
          </p:grpSpPr>
          <p:grpSp>
            <p:nvGrpSpPr>
              <p:cNvPr id="5" name="组合 4"/>
              <p:cNvGrpSpPr/>
              <p:nvPr/>
            </p:nvGrpSpPr>
            <p:grpSpPr>
              <a:xfrm>
                <a:off x="5254990" y="483518"/>
                <a:ext cx="3889010" cy="4040049"/>
                <a:chOff x="1608791" y="411510"/>
                <a:chExt cx="3179233" cy="4040049"/>
              </a:xfrm>
            </p:grpSpPr>
            <p:grpSp>
              <p:nvGrpSpPr>
                <p:cNvPr id="7" name="组合 6"/>
                <p:cNvGrpSpPr/>
                <p:nvPr/>
              </p:nvGrpSpPr>
              <p:grpSpPr>
                <a:xfrm>
                  <a:off x="1608791" y="411510"/>
                  <a:ext cx="3179233" cy="4040049"/>
                  <a:chOff x="3841039" y="411510"/>
                  <a:chExt cx="3179233" cy="4040049"/>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1039" y="647102"/>
                    <a:ext cx="3179233" cy="41248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1039" y="1059582"/>
                    <a:ext cx="3148433" cy="3391977"/>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9992" y="411510"/>
                    <a:ext cx="288033" cy="576066"/>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6136" y="411510"/>
                    <a:ext cx="288033" cy="576066"/>
                  </a:xfrm>
                  <a:prstGeom prst="rect">
                    <a:avLst/>
                  </a:prstGeom>
                </p:spPr>
              </p:pic>
            </p:gr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8791" y="1059582"/>
                  <a:ext cx="2963209" cy="450497"/>
                </a:xfrm>
                <a:prstGeom prst="rect">
                  <a:avLst/>
                </a:prstGeom>
                <a:effectLst>
                  <a:outerShdw blurRad="50800" dist="38100" algn="l" rotWithShape="0">
                    <a:prstClr val="black">
                      <a:alpha val="40000"/>
                    </a:prstClr>
                  </a:outerShdw>
                </a:effectLst>
              </p:spPr>
            </p:pic>
          </p:grpSp>
          <p:sp>
            <p:nvSpPr>
              <p:cNvPr id="6" name="矩形 5"/>
              <p:cNvSpPr/>
              <p:nvPr/>
            </p:nvSpPr>
            <p:spPr>
              <a:xfrm>
                <a:off x="5331245" y="1196466"/>
                <a:ext cx="3775078" cy="2920320"/>
              </a:xfrm>
              <a:prstGeom prst="rect">
                <a:avLst/>
              </a:prstGeom>
            </p:spPr>
            <p:txBody>
              <a:bodyPr wrap="square" lIns="68580" tIns="34290" rIns="68580" bIns="34290">
                <a:spAutoFit/>
              </a:bodyPr>
              <a:lstStyle/>
              <a:p>
                <a:r>
                  <a:rPr lang="zh-CN" altLang="en-US" sz="2800" b="1" dirty="0">
                    <a:solidFill>
                      <a:srgbClr val="FF0000"/>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军阀</a:t>
                </a:r>
                <a:r>
                  <a:rPr lang="zh-CN" altLang="en-US" sz="2800" b="1" dirty="0">
                    <a:latin typeface="楷体" pitchFamily="49" charset="-122"/>
                    <a:ea typeface="楷体" pitchFamily="49" charset="-122"/>
                  </a:rPr>
                  <a:t>张作霖在</a:t>
                </a:r>
                <a:r>
                  <a:rPr lang="zh-CN" altLang="en-US" sz="2800" b="1" dirty="0" smtClean="0">
                    <a:latin typeface="楷体" pitchFamily="49" charset="-122"/>
                    <a:ea typeface="楷体" pitchFamily="49" charset="-122"/>
                  </a:rPr>
                  <a:t>帝国主义支持</a:t>
                </a:r>
                <a:r>
                  <a:rPr lang="zh-CN" altLang="en-US" sz="2800" b="1" dirty="0">
                    <a:latin typeface="楷体" pitchFamily="49" charset="-122"/>
                    <a:ea typeface="楷体" pitchFamily="49" charset="-122"/>
                  </a:rPr>
                  <a:t>下，率兵进关，占领河北、山东等地，以武力</a:t>
                </a:r>
                <a:r>
                  <a:rPr lang="zh-CN" altLang="en-US" sz="2800" b="1" dirty="0" smtClean="0">
                    <a:latin typeface="楷体" pitchFamily="49" charset="-122"/>
                    <a:ea typeface="楷体" pitchFamily="49" charset="-122"/>
                  </a:rPr>
                  <a:t>威胁北伐国民革命军，下令通缉李大钊同志。</a:t>
                </a:r>
                <a:endParaRPr lang="zh-CN" altLang="en-US" sz="2800" b="1" dirty="0">
                  <a:latin typeface="楷体" pitchFamily="49" charset="-122"/>
                  <a:ea typeface="楷体" pitchFamily="49" charset="-122"/>
                </a:endParaRPr>
              </a:p>
            </p:txBody>
          </p:sp>
        </p:grpSp>
        <p:sp>
          <p:nvSpPr>
            <p:cNvPr id="4" name="文本框 18">
              <a:extLst>
                <a:ext uri="{FF2B5EF4-FFF2-40B4-BE49-F238E27FC236}">
                  <a16:creationId xmlns="" xmlns:a16="http://schemas.microsoft.com/office/drawing/2014/main" id="{44357A84-01A2-4279-B349-9A38A05148E3}"/>
                </a:ext>
              </a:extLst>
            </p:cNvPr>
            <p:cNvSpPr txBox="1"/>
            <p:nvPr/>
          </p:nvSpPr>
          <p:spPr>
            <a:xfrm>
              <a:off x="5111998" y="699542"/>
              <a:ext cx="1836266" cy="440165"/>
            </a:xfrm>
            <a:prstGeom prst="rect">
              <a:avLst/>
            </a:prstGeom>
            <a:noFill/>
          </p:spPr>
          <p:txBody>
            <a:bodyPr wrap="square" rtlCol="0">
              <a:spAutoFit/>
            </a:bodyPr>
            <a:lstStyle/>
            <a:p>
              <a:pPr algn="ctr"/>
              <a:r>
                <a:rPr lang="en-US" altLang="zh-CN" sz="2000" b="1" dirty="0" smtClean="0">
                  <a:solidFill>
                    <a:schemeClr val="bg1"/>
                  </a:solidFill>
                  <a:latin typeface="黑体" pitchFamily="49" charset="-122"/>
                  <a:ea typeface="黑体" pitchFamily="49" charset="-122"/>
                </a:rPr>
                <a:t>1927</a:t>
              </a:r>
              <a:r>
                <a:rPr lang="zh-CN" altLang="en-US" sz="2000" b="1" dirty="0" smtClean="0">
                  <a:solidFill>
                    <a:schemeClr val="bg1"/>
                  </a:solidFill>
                  <a:latin typeface="黑体" pitchFamily="49" charset="-122"/>
                  <a:ea typeface="黑体" pitchFamily="49" charset="-122"/>
                </a:rPr>
                <a:t>年春天</a:t>
              </a:r>
              <a:endParaRPr lang="zh-CN" altLang="en-US" sz="2000" b="1" dirty="0">
                <a:solidFill>
                  <a:schemeClr val="bg1"/>
                </a:solidFill>
                <a:latin typeface="黑体" pitchFamily="49" charset="-122"/>
                <a:ea typeface="黑体" pitchFamily="49" charset="-122"/>
              </a:endParaRPr>
            </a:p>
          </p:txBody>
        </p:sp>
      </p:grpSp>
      <p:sp>
        <p:nvSpPr>
          <p:cNvPr id="13" name="矩形 12"/>
          <p:cNvSpPr/>
          <p:nvPr/>
        </p:nvSpPr>
        <p:spPr>
          <a:xfrm>
            <a:off x="4788024" y="4155926"/>
            <a:ext cx="1523494" cy="484748"/>
          </a:xfrm>
          <a:prstGeom prst="rect">
            <a:avLst/>
          </a:prstGeom>
          <a:solidFill>
            <a:schemeClr val="accent6">
              <a:lumMod val="40000"/>
              <a:lumOff val="60000"/>
            </a:schemeClr>
          </a:solidFill>
        </p:spPr>
        <p:txBody>
          <a:bodyPr wrap="none" lIns="68580" tIns="34290" rIns="68580" bIns="34290">
            <a:spAutoFit/>
          </a:bodyPr>
          <a:lstStyle/>
          <a:p>
            <a:r>
              <a:rPr lang="zh-CN" altLang="en-US" sz="2700" b="1" dirty="0" smtClean="0">
                <a:solidFill>
                  <a:srgbClr val="FF0000"/>
                </a:solidFill>
                <a:latin typeface="黑体" pitchFamily="49" charset="-122"/>
                <a:ea typeface="黑体" pitchFamily="49" charset="-122"/>
              </a:rPr>
              <a:t>局势危急</a:t>
            </a:r>
            <a:endParaRPr lang="zh-CN" altLang="en-US" sz="2700" b="1" dirty="0">
              <a:solidFill>
                <a:srgbClr val="FF0000"/>
              </a:solidFill>
              <a:latin typeface="黑体" pitchFamily="49" charset="-122"/>
              <a:ea typeface="黑体" pitchFamily="49" charset="-122"/>
            </a:endParaRPr>
          </a:p>
        </p:txBody>
      </p:sp>
      <p:grpSp>
        <p:nvGrpSpPr>
          <p:cNvPr id="14" name="组合 13"/>
          <p:cNvGrpSpPr/>
          <p:nvPr/>
        </p:nvGrpSpPr>
        <p:grpSpPr>
          <a:xfrm>
            <a:off x="539552" y="411511"/>
            <a:ext cx="3600400" cy="3744416"/>
            <a:chOff x="4246878" y="483518"/>
            <a:chExt cx="3889010" cy="3831083"/>
          </a:xfrm>
        </p:grpSpPr>
        <p:grpSp>
          <p:nvGrpSpPr>
            <p:cNvPr id="15" name="组合 14"/>
            <p:cNvGrpSpPr/>
            <p:nvPr/>
          </p:nvGrpSpPr>
          <p:grpSpPr>
            <a:xfrm>
              <a:off x="4246878" y="483518"/>
              <a:ext cx="3889010" cy="3831083"/>
              <a:chOff x="5254990" y="483518"/>
              <a:chExt cx="3889010" cy="3831083"/>
            </a:xfrm>
          </p:grpSpPr>
          <p:grpSp>
            <p:nvGrpSpPr>
              <p:cNvPr id="17" name="组合 16"/>
              <p:cNvGrpSpPr/>
              <p:nvPr/>
            </p:nvGrpSpPr>
            <p:grpSpPr>
              <a:xfrm>
                <a:off x="5254990" y="483518"/>
                <a:ext cx="3889010" cy="3831083"/>
                <a:chOff x="1608791" y="411510"/>
                <a:chExt cx="3179233" cy="3831083"/>
              </a:xfrm>
            </p:grpSpPr>
            <p:grpSp>
              <p:nvGrpSpPr>
                <p:cNvPr id="19" name="组合 18"/>
                <p:cNvGrpSpPr/>
                <p:nvPr/>
              </p:nvGrpSpPr>
              <p:grpSpPr>
                <a:xfrm>
                  <a:off x="1608791" y="411510"/>
                  <a:ext cx="3179233" cy="3831083"/>
                  <a:chOff x="3841039" y="411510"/>
                  <a:chExt cx="3179233" cy="3831083"/>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1039" y="647102"/>
                    <a:ext cx="3179233" cy="41248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1039" y="1059583"/>
                    <a:ext cx="3148433" cy="3183010"/>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9992" y="411510"/>
                    <a:ext cx="288033" cy="576066"/>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6136" y="411510"/>
                    <a:ext cx="288033" cy="576066"/>
                  </a:xfrm>
                  <a:prstGeom prst="rect">
                    <a:avLst/>
                  </a:prstGeom>
                </p:spPr>
              </p:pic>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8791" y="1059582"/>
                  <a:ext cx="2963209" cy="450497"/>
                </a:xfrm>
                <a:prstGeom prst="rect">
                  <a:avLst/>
                </a:prstGeom>
                <a:effectLst>
                  <a:outerShdw blurRad="50800" dist="38100" algn="l" rotWithShape="0">
                    <a:prstClr val="black">
                      <a:alpha val="40000"/>
                    </a:prstClr>
                  </a:outerShdw>
                </a:effectLst>
              </p:spPr>
            </p:pic>
          </p:grpSp>
          <p:sp>
            <p:nvSpPr>
              <p:cNvPr id="18" name="矩形 17"/>
              <p:cNvSpPr/>
              <p:nvPr/>
            </p:nvSpPr>
            <p:spPr>
              <a:xfrm>
                <a:off x="5410550" y="1419622"/>
                <a:ext cx="3263616" cy="2275155"/>
              </a:xfrm>
              <a:prstGeom prst="rect">
                <a:avLst/>
              </a:prstGeom>
            </p:spPr>
            <p:txBody>
              <a:bodyPr wrap="square" lIns="68580" tIns="34290" rIns="68580" bIns="34290">
                <a:spAutoFit/>
              </a:bodyPr>
              <a:lstStyle/>
              <a:p>
                <a:pPr algn="just"/>
                <a:r>
                  <a:rPr lang="zh-CN" altLang="en-US" sz="2800" b="1" dirty="0">
                    <a:solidFill>
                      <a:srgbClr val="FF0000"/>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李大钊领导并亲自参加北京人民反对日、英帝国主义和反对军阀张作霖吴佩孚的斗争。</a:t>
                </a:r>
                <a:endParaRPr lang="zh-CN" altLang="en-US" sz="2800" b="1" dirty="0">
                  <a:latin typeface="楷体" pitchFamily="49" charset="-122"/>
                  <a:ea typeface="楷体" pitchFamily="49" charset="-122"/>
                </a:endParaRPr>
              </a:p>
            </p:txBody>
          </p:sp>
        </p:grpSp>
        <p:sp>
          <p:nvSpPr>
            <p:cNvPr id="16" name="文本框 18">
              <a:extLst>
                <a:ext uri="{FF2B5EF4-FFF2-40B4-BE49-F238E27FC236}">
                  <a16:creationId xmlns="" xmlns:a16="http://schemas.microsoft.com/office/drawing/2014/main" id="{44357A84-01A2-4279-B349-9A38A05148E3}"/>
                </a:ext>
              </a:extLst>
            </p:cNvPr>
            <p:cNvSpPr txBox="1"/>
            <p:nvPr/>
          </p:nvSpPr>
          <p:spPr>
            <a:xfrm>
              <a:off x="5111998" y="699542"/>
              <a:ext cx="1836266" cy="387041"/>
            </a:xfrm>
            <a:prstGeom prst="rect">
              <a:avLst/>
            </a:prstGeom>
            <a:noFill/>
          </p:spPr>
          <p:txBody>
            <a:bodyPr wrap="square" rtlCol="0">
              <a:spAutoFit/>
            </a:bodyPr>
            <a:lstStyle/>
            <a:p>
              <a:pPr algn="ctr"/>
              <a:r>
                <a:rPr lang="en-US" altLang="zh-CN" sz="2000" b="1" dirty="0" smtClean="0">
                  <a:solidFill>
                    <a:schemeClr val="bg1"/>
                  </a:solidFill>
                  <a:latin typeface="黑体" pitchFamily="49" charset="-122"/>
                  <a:ea typeface="黑体" pitchFamily="49" charset="-122"/>
                </a:rPr>
                <a:t>1926</a:t>
              </a:r>
              <a:r>
                <a:rPr lang="zh-CN" altLang="en-US" sz="2000" b="1" dirty="0" smtClean="0">
                  <a:solidFill>
                    <a:schemeClr val="bg1"/>
                  </a:solidFill>
                  <a:latin typeface="黑体" pitchFamily="49" charset="-122"/>
                  <a:ea typeface="黑体" pitchFamily="49" charset="-122"/>
                </a:rPr>
                <a:t>年春天</a:t>
              </a:r>
              <a:endParaRPr lang="zh-CN" altLang="en-US" sz="2000" b="1" dirty="0">
                <a:solidFill>
                  <a:schemeClr val="bg1"/>
                </a:solidFill>
                <a:latin typeface="黑体" pitchFamily="49" charset="-122"/>
                <a:ea typeface="黑体" pitchFamily="49" charset="-122"/>
              </a:endParaRPr>
            </a:p>
          </p:txBody>
        </p:sp>
      </p:grpSp>
      <p:sp>
        <p:nvSpPr>
          <p:cNvPr id="25" name="Freeform 24"/>
          <p:cNvSpPr/>
          <p:nvPr/>
        </p:nvSpPr>
        <p:spPr bwMode="gray">
          <a:xfrm rot="10414918">
            <a:off x="6400439" y="3626837"/>
            <a:ext cx="871528" cy="554124"/>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sp>
        <p:nvSpPr>
          <p:cNvPr id="26" name="矩形 25"/>
          <p:cNvSpPr/>
          <p:nvPr/>
        </p:nvSpPr>
        <p:spPr>
          <a:xfrm>
            <a:off x="899592" y="4155926"/>
            <a:ext cx="2908489" cy="484748"/>
          </a:xfrm>
          <a:prstGeom prst="rect">
            <a:avLst/>
          </a:prstGeom>
          <a:solidFill>
            <a:schemeClr val="accent6">
              <a:lumMod val="40000"/>
              <a:lumOff val="60000"/>
            </a:schemeClr>
          </a:solidFill>
        </p:spPr>
        <p:txBody>
          <a:bodyPr wrap="none" lIns="68580" tIns="34290" rIns="68580" bIns="34290">
            <a:spAutoFit/>
          </a:bodyPr>
          <a:lstStyle/>
          <a:p>
            <a:r>
              <a:rPr lang="zh-CN" altLang="en-US" sz="2700" b="1" dirty="0" smtClean="0">
                <a:solidFill>
                  <a:srgbClr val="FF0000"/>
                </a:solidFill>
                <a:latin typeface="黑体" pitchFamily="49" charset="-122"/>
                <a:ea typeface="黑体" pitchFamily="49" charset="-122"/>
              </a:rPr>
              <a:t>必须争分夺秒工作</a:t>
            </a:r>
            <a:endParaRPr lang="zh-CN" altLang="en-US" sz="2700" b="1" dirty="0">
              <a:solidFill>
                <a:srgbClr val="FF0000"/>
              </a:solidFill>
              <a:latin typeface="黑体" pitchFamily="49" charset="-122"/>
              <a:ea typeface="黑体" pitchFamily="49" charset="-122"/>
            </a:endParaRPr>
          </a:p>
        </p:txBody>
      </p:sp>
      <p:sp>
        <p:nvSpPr>
          <p:cNvPr id="27" name="右箭头 26"/>
          <p:cNvSpPr/>
          <p:nvPr/>
        </p:nvSpPr>
        <p:spPr>
          <a:xfrm rot="10800000">
            <a:off x="3995937" y="4299942"/>
            <a:ext cx="504056" cy="288032"/>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9131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12" y="400569"/>
            <a:ext cx="1618680" cy="370981"/>
            <a:chOff x="33665" y="536227"/>
            <a:chExt cx="1755967" cy="378638"/>
          </a:xfrm>
        </p:grpSpPr>
        <p:pic>
          <p:nvPicPr>
            <p:cNvPr id="3" name="图片 2">
              <a:extLst>
                <a:ext uri="{FF2B5EF4-FFF2-40B4-BE49-F238E27FC236}">
                  <a16:creationId xmlns="" xmlns:a16="http://schemas.microsoft.com/office/drawing/2014/main" id="{46FC3C70-07FC-524D-8E0A-6C12C0962B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a:extLst>
                <a:ext uri="{FF2B5EF4-FFF2-40B4-BE49-F238E27FC236}">
                  <a16:creationId xmlns="" xmlns:a16="http://schemas.microsoft.com/office/drawing/2014/main" id="{9FDC4D59-C4EE-164C-8F2E-F8055F73027B}"/>
                </a:ext>
              </a:extLst>
            </p:cNvPr>
            <p:cNvSpPr txBox="1"/>
            <p:nvPr/>
          </p:nvSpPr>
          <p:spPr>
            <a:xfrm>
              <a:off x="33665" y="536227"/>
              <a:ext cx="1542085" cy="376955"/>
            </a:xfrm>
            <a:prstGeom prst="rect">
              <a:avLst/>
            </a:prstGeom>
            <a:noFill/>
          </p:spPr>
          <p:txBody>
            <a:bodyPr wrap="square" rtlCol="0">
              <a:spAutoFit/>
            </a:bodyPr>
            <a:lstStyle/>
            <a:p>
              <a:pPr algn="ctr"/>
              <a:r>
                <a:rPr kumimoji="1" lang="zh-CN" altLang="en-US" sz="1800" dirty="0">
                  <a:solidFill>
                    <a:schemeClr val="bg1"/>
                  </a:solidFill>
                </a:rPr>
                <a:t>第一课时</a:t>
              </a:r>
            </a:p>
          </p:txBody>
        </p:sp>
      </p:grpSp>
      <p:sp>
        <p:nvSpPr>
          <p:cNvPr id="5" name="TextBox 4"/>
          <p:cNvSpPr txBox="1"/>
          <p:nvPr/>
        </p:nvSpPr>
        <p:spPr>
          <a:xfrm>
            <a:off x="899592" y="1635646"/>
            <a:ext cx="7560840" cy="1754326"/>
          </a:xfrm>
          <a:prstGeom prst="rect">
            <a:avLst/>
          </a:prstGeom>
          <a:noFill/>
        </p:spPr>
        <p:txBody>
          <a:bodyPr wrap="square" rtlCol="0">
            <a:spAutoFit/>
          </a:bodyPr>
          <a:lstStyle/>
          <a:p>
            <a:r>
              <a:rPr lang="en-US" altLang="zh-CN" sz="3600" b="1" dirty="0" smtClean="0">
                <a:latin typeface="楷体" panose="02010609060101010101" pitchFamily="49" charset="-122"/>
                <a:ea typeface="楷体" panose="02010609060101010101" pitchFamily="49" charset="-122"/>
              </a:rPr>
              <a:t>    1.</a:t>
            </a:r>
            <a:r>
              <a:rPr lang="zh-CN" altLang="en-US" sz="3600" b="1" dirty="0" smtClean="0">
                <a:latin typeface="楷体" panose="02010609060101010101" pitchFamily="49" charset="-122"/>
                <a:ea typeface="楷体" panose="02010609060101010101" pitchFamily="49" charset="-122"/>
              </a:rPr>
              <a:t>会写本课</a:t>
            </a:r>
            <a:r>
              <a:rPr lang="en-US" altLang="zh-CN" sz="3600" b="1" dirty="0" smtClean="0">
                <a:latin typeface="楷体" panose="02010609060101010101" pitchFamily="49" charset="-122"/>
                <a:ea typeface="楷体" panose="02010609060101010101" pitchFamily="49" charset="-122"/>
              </a:rPr>
              <a:t>15</a:t>
            </a:r>
            <a:r>
              <a:rPr lang="zh-CN" altLang="en-US" sz="3600" b="1" dirty="0" smtClean="0">
                <a:latin typeface="楷体" panose="02010609060101010101" pitchFamily="49" charset="-122"/>
                <a:ea typeface="楷体" panose="02010609060101010101" pitchFamily="49" charset="-122"/>
              </a:rPr>
              <a:t>个生字。</a:t>
            </a:r>
            <a:endParaRPr lang="en-US" altLang="zh-CN" sz="3600" b="1" dirty="0" smtClean="0">
              <a:latin typeface="楷体" panose="02010609060101010101" pitchFamily="49" charset="-122"/>
              <a:ea typeface="楷体" panose="02010609060101010101" pitchFamily="49" charset="-122"/>
            </a:endParaRPr>
          </a:p>
          <a:p>
            <a:r>
              <a:rPr lang="en-US" altLang="zh-CN" sz="3600" b="1" dirty="0" smtClean="0">
                <a:latin typeface="楷体" panose="02010609060101010101" pitchFamily="49" charset="-122"/>
                <a:ea typeface="楷体" panose="02010609060101010101" pitchFamily="49" charset="-122"/>
              </a:rPr>
              <a:t>    2.</a:t>
            </a:r>
            <a:r>
              <a:rPr lang="zh-CN" altLang="en-US" sz="3600" b="1" dirty="0" smtClean="0">
                <a:latin typeface="楷体" panose="02010609060101010101" pitchFamily="49" charset="-122"/>
                <a:ea typeface="楷体" panose="02010609060101010101" pitchFamily="49" charset="-122"/>
              </a:rPr>
              <a:t>正确、流利地朗读课文，感知课文内容，理清课文脉络。</a:t>
            </a:r>
            <a:endParaRPr lang="zh-CN" altLang="en-US" sz="3600" b="1" dirty="0">
              <a:latin typeface="楷体" panose="02010609060101010101" pitchFamily="49" charset="-122"/>
              <a:ea typeface="楷体" panose="02010609060101010101" pitchFamily="49" charset="-122"/>
            </a:endParaRPr>
          </a:p>
        </p:txBody>
      </p:sp>
      <p:sp>
        <p:nvSpPr>
          <p:cNvPr id="6" name="文本框 14">
            <a:extLst>
              <a:ext uri="{FF2B5EF4-FFF2-40B4-BE49-F238E27FC236}">
                <a16:creationId xmlns="" xmlns:a16="http://schemas.microsoft.com/office/drawing/2014/main" id="{2CE03CEB-302D-7F49-91E3-27EDABCA2FA5}"/>
              </a:ext>
            </a:extLst>
          </p:cNvPr>
          <p:cNvSpPr txBox="1"/>
          <p:nvPr/>
        </p:nvSpPr>
        <p:spPr>
          <a:xfrm>
            <a:off x="536936" y="929938"/>
            <a:ext cx="2147372"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YouYuan" panose="02010509060101010101" pitchFamily="49" charset="-122"/>
                <a:ea typeface="YouYuan" panose="02010509060101010101" pitchFamily="49" charset="-122"/>
              </a:rPr>
              <a:t>学习目标</a:t>
            </a:r>
            <a:endParaRPr lang="zh-CN" altLang="en-US" sz="3200" b="1" dirty="0">
              <a:solidFill>
                <a:srgbClr val="875000"/>
              </a:solidFill>
              <a:latin typeface="YouYuan" panose="02010509060101010101" pitchFamily="49" charset="-122"/>
              <a:ea typeface="YouYuan" panose="02010509060101010101" pitchFamily="49" charset="-122"/>
            </a:endParaRPr>
          </a:p>
        </p:txBody>
      </p:sp>
      <p:pic>
        <p:nvPicPr>
          <p:cNvPr id="7" name="图片 6">
            <a:extLst>
              <a:ext uri="{FF2B5EF4-FFF2-40B4-BE49-F238E27FC236}">
                <a16:creationId xmlns="" xmlns:a16="http://schemas.microsoft.com/office/drawing/2014/main" id="{09C90686-15F3-D346-BEB7-8A3E8DB4E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490" y="982615"/>
            <a:ext cx="366860" cy="456338"/>
          </a:xfrm>
          <a:prstGeom prst="rect">
            <a:avLst/>
          </a:prstGeom>
        </p:spPr>
      </p:pic>
    </p:spTree>
    <p:extLst>
      <p:ext uri="{BB962C8B-B14F-4D97-AF65-F5344CB8AC3E}">
        <p14:creationId xmlns:p14="http://schemas.microsoft.com/office/powerpoint/2010/main" val="3515940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907704" y="1234255"/>
            <a:ext cx="1656184"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30704" y="2890536"/>
            <a:ext cx="2833584"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58105" y="2347595"/>
            <a:ext cx="1656184"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3"/>
          <p:cNvSpPr txBox="1"/>
          <p:nvPr/>
        </p:nvSpPr>
        <p:spPr>
          <a:xfrm>
            <a:off x="539552" y="2858769"/>
            <a:ext cx="7560840" cy="1054135"/>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    父亲</a:t>
            </a:r>
            <a:r>
              <a:rPr lang="zh-CN" altLang="en-US" sz="3200" b="1" dirty="0">
                <a:latin typeface="楷体" panose="02010609060101010101" pitchFamily="49" charset="-122"/>
                <a:ea typeface="楷体" panose="02010609060101010101" pitchFamily="49" charset="-122"/>
              </a:rPr>
              <a:t>保持着他那惯有的严峻态度，没有向他们讲任何道理。</a:t>
            </a:r>
          </a:p>
        </p:txBody>
      </p:sp>
      <p:sp>
        <p:nvSpPr>
          <p:cNvPr id="6" name="文本框 3"/>
          <p:cNvSpPr txBox="1"/>
          <p:nvPr/>
        </p:nvSpPr>
        <p:spPr>
          <a:xfrm>
            <a:off x="783167" y="2310544"/>
            <a:ext cx="5939471" cy="561692"/>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   父亲不慌不忙地向外走去。</a:t>
            </a:r>
            <a:endParaRPr lang="zh-CN" altLang="en-US" sz="3200" b="1" dirty="0">
              <a:latin typeface="楷体" panose="02010609060101010101" pitchFamily="49" charset="-122"/>
              <a:ea typeface="楷体" panose="02010609060101010101" pitchFamily="49" charset="-122"/>
            </a:endParaRPr>
          </a:p>
        </p:txBody>
      </p:sp>
      <p:sp>
        <p:nvSpPr>
          <p:cNvPr id="15" name="文本框 3"/>
          <p:cNvSpPr txBox="1"/>
          <p:nvPr/>
        </p:nvSpPr>
        <p:spPr>
          <a:xfrm>
            <a:off x="1259632" y="4081173"/>
            <a:ext cx="2160240" cy="623248"/>
          </a:xfrm>
          <a:prstGeom prst="rect">
            <a:avLst/>
          </a:prstGeom>
          <a:noFill/>
          <a:ln>
            <a:noFill/>
          </a:ln>
        </p:spPr>
        <p:txBody>
          <a:bodyPr wrap="square" lIns="68580" tIns="34290" rIns="68580" bIns="34290" rtlCol="0" anchor="t">
            <a:spAutoFit/>
          </a:bodyPr>
          <a:lstStyle/>
          <a:p>
            <a:r>
              <a:rPr lang="zh-CN" altLang="en-US" sz="3600" b="1" dirty="0" smtClean="0">
                <a:solidFill>
                  <a:srgbClr val="0000FF"/>
                </a:solidFill>
                <a:latin typeface="黑体" pitchFamily="49" charset="-122"/>
                <a:ea typeface="黑体" pitchFamily="49" charset="-122"/>
              </a:rPr>
              <a:t>沉着镇定</a:t>
            </a:r>
            <a:endParaRPr lang="zh-CN" altLang="en-US" sz="3600" b="1" dirty="0">
              <a:solidFill>
                <a:srgbClr val="0000FF"/>
              </a:solidFill>
              <a:latin typeface="黑体" pitchFamily="49" charset="-122"/>
              <a:ea typeface="黑体" pitchFamily="49" charset="-122"/>
            </a:endParaRPr>
          </a:p>
        </p:txBody>
      </p:sp>
      <p:sp>
        <p:nvSpPr>
          <p:cNvPr id="13" name="矩形 12"/>
          <p:cNvSpPr/>
          <p:nvPr/>
        </p:nvSpPr>
        <p:spPr>
          <a:xfrm>
            <a:off x="143311" y="411510"/>
            <a:ext cx="1548369" cy="484748"/>
          </a:xfrm>
          <a:prstGeom prst="rect">
            <a:avLst/>
          </a:prstGeom>
          <a:solidFill>
            <a:schemeClr val="bg1">
              <a:lumMod val="95000"/>
            </a:schemeClr>
          </a:solidFill>
          <a:ln w="57150">
            <a:solidFill>
              <a:schemeClr val="accent1"/>
            </a:solidFill>
          </a:ln>
        </p:spPr>
        <p:txBody>
          <a:bodyPr wrap="square" lIns="68580" tIns="34290" rIns="68580" bIns="34290">
            <a:spAutoFit/>
          </a:bodyPr>
          <a:lstStyle/>
          <a:p>
            <a:pPr algn="ctr"/>
            <a:r>
              <a:rPr lang="zh-CN" altLang="en-US" sz="2700" dirty="0" smtClean="0">
                <a:solidFill>
                  <a:srgbClr val="FF0000"/>
                </a:solidFill>
                <a:latin typeface="黑体" pitchFamily="49" charset="-122"/>
                <a:ea typeface="黑体" pitchFamily="49" charset="-122"/>
              </a:rPr>
              <a:t>言行神态</a:t>
            </a:r>
            <a:endParaRPr lang="zh-CN" altLang="en-US" sz="2700" dirty="0">
              <a:solidFill>
                <a:srgbClr val="FF0000"/>
              </a:solidFill>
              <a:latin typeface="黑体" pitchFamily="49" charset="-122"/>
              <a:ea typeface="黑体" pitchFamily="49" charset="-122"/>
            </a:endParaRPr>
          </a:p>
        </p:txBody>
      </p:sp>
      <p:sp>
        <p:nvSpPr>
          <p:cNvPr id="17" name="文本框 3"/>
          <p:cNvSpPr txBox="1"/>
          <p:nvPr/>
        </p:nvSpPr>
        <p:spPr>
          <a:xfrm>
            <a:off x="603640" y="1177122"/>
            <a:ext cx="7496752" cy="1054135"/>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“没有什么，不要怕。星儿，跟我到外面看看去。”</a:t>
            </a:r>
          </a:p>
        </p:txBody>
      </p:sp>
      <p:sp>
        <p:nvSpPr>
          <p:cNvPr id="2" name="矩形 1"/>
          <p:cNvSpPr/>
          <p:nvPr/>
        </p:nvSpPr>
        <p:spPr>
          <a:xfrm>
            <a:off x="3566258" y="4085659"/>
            <a:ext cx="2037737" cy="646331"/>
          </a:xfrm>
          <a:prstGeom prst="rect">
            <a:avLst/>
          </a:prstGeom>
        </p:spPr>
        <p:txBody>
          <a:bodyPr wrap="none">
            <a:spAutoFit/>
          </a:bodyPr>
          <a:lstStyle/>
          <a:p>
            <a:pPr lvl="0"/>
            <a:r>
              <a:rPr lang="zh-CN" altLang="en-US" sz="3600" b="1" dirty="0">
                <a:solidFill>
                  <a:srgbClr val="0000FF"/>
                </a:solidFill>
                <a:latin typeface="黑体" pitchFamily="49" charset="-122"/>
                <a:ea typeface="黑体" pitchFamily="49" charset="-122"/>
              </a:rPr>
              <a:t>临危不惧</a:t>
            </a:r>
          </a:p>
        </p:txBody>
      </p:sp>
      <p:sp>
        <p:nvSpPr>
          <p:cNvPr id="11" name="文本框 6"/>
          <p:cNvSpPr txBox="1"/>
          <p:nvPr/>
        </p:nvSpPr>
        <p:spPr>
          <a:xfrm>
            <a:off x="5292081" y="4083918"/>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2525691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0" grpId="0" animBg="1"/>
      <p:bldP spid="1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35696" y="2967361"/>
            <a:ext cx="1656184"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1952253"/>
            <a:ext cx="2052228"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67944" y="1442272"/>
            <a:ext cx="2150694" cy="504056"/>
          </a:xfrm>
          <a:prstGeom prst="rect">
            <a:avLst/>
          </a:pr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3"/>
          <p:cNvSpPr txBox="1"/>
          <p:nvPr/>
        </p:nvSpPr>
        <p:spPr>
          <a:xfrm>
            <a:off x="323528" y="915566"/>
            <a:ext cx="6264696" cy="1546577"/>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    短短的一段新闻还没看完，就听见啪，啪</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几声尖锐的枪声，接着是一阵纷乱的喊叫。</a:t>
            </a:r>
            <a:endParaRPr lang="zh-CN" altLang="en-US" sz="3200" b="1" dirty="0">
              <a:latin typeface="楷体" panose="02010609060101010101" pitchFamily="49" charset="-122"/>
              <a:ea typeface="楷体" panose="02010609060101010101" pitchFamily="49" charset="-122"/>
            </a:endParaRPr>
          </a:p>
        </p:txBody>
      </p:sp>
      <p:sp>
        <p:nvSpPr>
          <p:cNvPr id="6" name="文本框 3"/>
          <p:cNvSpPr txBox="1"/>
          <p:nvPr/>
        </p:nvSpPr>
        <p:spPr>
          <a:xfrm>
            <a:off x="360721" y="2946162"/>
            <a:ext cx="5939471" cy="561692"/>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   父亲不慌不忙地向外走去。</a:t>
            </a:r>
            <a:endParaRPr lang="zh-CN" altLang="en-US" sz="3200" b="1" dirty="0">
              <a:latin typeface="楷体" panose="02010609060101010101" pitchFamily="49" charset="-122"/>
              <a:ea typeface="楷体" panose="02010609060101010101" pitchFamily="49" charset="-122"/>
            </a:endParaRPr>
          </a:p>
        </p:txBody>
      </p:sp>
      <p:sp>
        <p:nvSpPr>
          <p:cNvPr id="11" name="Freeform 24"/>
          <p:cNvSpPr/>
          <p:nvPr/>
        </p:nvSpPr>
        <p:spPr bwMode="gray">
          <a:xfrm rot="11831383">
            <a:off x="5477664" y="3325132"/>
            <a:ext cx="822970" cy="834307"/>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FF3399"/>
              </a:gs>
              <a:gs pos="25000">
                <a:srgbClr val="FF6633"/>
              </a:gs>
              <a:gs pos="50000">
                <a:srgbClr val="FFFF00"/>
              </a:gs>
              <a:gs pos="75000">
                <a:srgbClr val="01A78F"/>
              </a:gs>
              <a:gs pos="100000">
                <a:srgbClr val="3366FF"/>
              </a:gs>
            </a:gsLst>
            <a:lin ang="5400000" scaled="0"/>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sp>
        <p:nvSpPr>
          <p:cNvPr id="12" name="矩形 11"/>
          <p:cNvSpPr/>
          <p:nvPr/>
        </p:nvSpPr>
        <p:spPr>
          <a:xfrm>
            <a:off x="7236296" y="2198054"/>
            <a:ext cx="1116632" cy="623248"/>
          </a:xfrm>
          <a:prstGeom prst="rect">
            <a:avLst/>
          </a:prstGeom>
          <a:noFill/>
        </p:spPr>
        <p:txBody>
          <a:bodyPr wrap="square" lIns="68580" tIns="34290" rIns="68580" bIns="34290">
            <a:spAutoFit/>
          </a:bodyPr>
          <a:lstStyle/>
          <a:p>
            <a:r>
              <a:rPr lang="zh-CN" altLang="en-US" sz="3600" dirty="0" smtClean="0">
                <a:solidFill>
                  <a:srgbClr val="FF0000"/>
                </a:solidFill>
                <a:latin typeface="黑体" pitchFamily="49" charset="-122"/>
                <a:ea typeface="黑体" pitchFamily="49" charset="-122"/>
              </a:rPr>
              <a:t>对比</a:t>
            </a:r>
            <a:endParaRPr lang="zh-CN" altLang="en-US" sz="3600" dirty="0">
              <a:solidFill>
                <a:srgbClr val="FF0000"/>
              </a:solidFill>
              <a:latin typeface="黑体" pitchFamily="49" charset="-122"/>
              <a:ea typeface="黑体" pitchFamily="49" charset="-122"/>
            </a:endParaRPr>
          </a:p>
        </p:txBody>
      </p:sp>
      <p:sp>
        <p:nvSpPr>
          <p:cNvPr id="15" name="文本框 3"/>
          <p:cNvSpPr txBox="1"/>
          <p:nvPr/>
        </p:nvSpPr>
        <p:spPr>
          <a:xfrm>
            <a:off x="6428782" y="2946162"/>
            <a:ext cx="2556792" cy="484748"/>
          </a:xfrm>
          <a:prstGeom prst="rect">
            <a:avLst/>
          </a:prstGeom>
          <a:solidFill>
            <a:schemeClr val="accent3">
              <a:lumMod val="40000"/>
              <a:lumOff val="60000"/>
            </a:schemeClr>
          </a:solidFill>
          <a:ln>
            <a:noFill/>
          </a:ln>
        </p:spPr>
        <p:txBody>
          <a:bodyPr wrap="square" lIns="68580" tIns="34290" rIns="68580" bIns="34290" rtlCol="0" anchor="t">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父亲：不慌不忙</a:t>
            </a:r>
            <a:endParaRPr lang="zh-CN" altLang="en-US" sz="2700" b="1" dirty="0">
              <a:solidFill>
                <a:srgbClr val="0000FF"/>
              </a:solidFill>
              <a:latin typeface="楷体" panose="02010609060101010101" pitchFamily="49" charset="-122"/>
              <a:ea typeface="楷体" panose="02010609060101010101" pitchFamily="49" charset="-122"/>
            </a:endParaRPr>
          </a:p>
        </p:txBody>
      </p:sp>
      <p:sp>
        <p:nvSpPr>
          <p:cNvPr id="13" name="矩形 12"/>
          <p:cNvSpPr/>
          <p:nvPr/>
        </p:nvSpPr>
        <p:spPr>
          <a:xfrm>
            <a:off x="143311" y="411510"/>
            <a:ext cx="1548369" cy="484748"/>
          </a:xfrm>
          <a:prstGeom prst="rect">
            <a:avLst/>
          </a:prstGeom>
          <a:solidFill>
            <a:schemeClr val="bg1">
              <a:lumMod val="95000"/>
            </a:schemeClr>
          </a:solidFill>
          <a:ln w="57150">
            <a:solidFill>
              <a:schemeClr val="accent1"/>
            </a:solidFill>
          </a:ln>
        </p:spPr>
        <p:txBody>
          <a:bodyPr wrap="square" lIns="68580" tIns="34290" rIns="68580" bIns="34290">
            <a:spAutoFit/>
          </a:bodyPr>
          <a:lstStyle/>
          <a:p>
            <a:pPr algn="ctr"/>
            <a:r>
              <a:rPr lang="zh-CN" altLang="en-US" sz="2700" dirty="0" smtClean="0">
                <a:solidFill>
                  <a:srgbClr val="FF0000"/>
                </a:solidFill>
                <a:latin typeface="黑体" pitchFamily="49" charset="-122"/>
                <a:ea typeface="黑体" pitchFamily="49" charset="-122"/>
              </a:rPr>
              <a:t>被捕时</a:t>
            </a:r>
            <a:endParaRPr lang="zh-CN" altLang="en-US" sz="2700" dirty="0">
              <a:solidFill>
                <a:srgbClr val="FF0000"/>
              </a:solidFill>
              <a:latin typeface="黑体" pitchFamily="49" charset="-122"/>
              <a:ea typeface="黑体" pitchFamily="49" charset="-122"/>
            </a:endParaRPr>
          </a:p>
        </p:txBody>
      </p:sp>
      <p:sp>
        <p:nvSpPr>
          <p:cNvPr id="18" name="TextBox 17"/>
          <p:cNvSpPr txBox="1">
            <a:spLocks noChangeArrowheads="1"/>
          </p:cNvSpPr>
          <p:nvPr/>
        </p:nvSpPr>
        <p:spPr bwMode="auto">
          <a:xfrm>
            <a:off x="3131840" y="3742286"/>
            <a:ext cx="2242922" cy="707886"/>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vert="horz" wrap="none">
            <a:spAutoFit/>
          </a:bodyPr>
          <a:lstStyle/>
          <a:p>
            <a:r>
              <a:rPr lang="zh-CN" altLang="en-US" sz="4000" b="1" dirty="0" smtClean="0">
                <a:solidFill>
                  <a:srgbClr val="0000FF"/>
                </a:solidFill>
                <a:latin typeface="黑体" pitchFamily="49" charset="-122"/>
                <a:ea typeface="黑体" pitchFamily="49" charset="-122"/>
              </a:rPr>
              <a:t>临危不惧</a:t>
            </a:r>
            <a:endParaRPr lang="zh-CN" altLang="en-US" sz="4000" b="1" dirty="0">
              <a:solidFill>
                <a:srgbClr val="0000FF"/>
              </a:solidFill>
              <a:latin typeface="黑体" pitchFamily="49" charset="-122"/>
              <a:ea typeface="黑体" pitchFamily="49" charset="-122"/>
            </a:endParaRPr>
          </a:p>
        </p:txBody>
      </p:sp>
      <p:sp>
        <p:nvSpPr>
          <p:cNvPr id="14" name="文本框 3"/>
          <p:cNvSpPr txBox="1"/>
          <p:nvPr/>
        </p:nvSpPr>
        <p:spPr>
          <a:xfrm>
            <a:off x="6394824" y="1703954"/>
            <a:ext cx="2556792" cy="484748"/>
          </a:xfrm>
          <a:prstGeom prst="rect">
            <a:avLst/>
          </a:prstGeom>
          <a:solidFill>
            <a:schemeClr val="accent3">
              <a:lumMod val="40000"/>
              <a:lumOff val="60000"/>
            </a:schemeClr>
          </a:solidFill>
          <a:ln>
            <a:noFill/>
          </a:ln>
        </p:spPr>
        <p:txBody>
          <a:bodyPr wrap="square" lIns="68580" tIns="34290" rIns="68580" bIns="34290" rtlCol="0" anchor="t">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敌人：虚张声势</a:t>
            </a:r>
            <a:endParaRPr lang="en-US" altLang="zh-CN" sz="2700" b="1" dirty="0" smtClean="0">
              <a:solidFill>
                <a:srgbClr val="0000FF"/>
              </a:solidFill>
              <a:latin typeface="楷体" panose="02010609060101010101" pitchFamily="49" charset="-122"/>
              <a:ea typeface="楷体" panose="02010609060101010101" pitchFamily="49" charset="-122"/>
            </a:endParaRPr>
          </a:p>
        </p:txBody>
      </p:sp>
      <p:sp>
        <p:nvSpPr>
          <p:cNvPr id="16" name="文本框 6"/>
          <p:cNvSpPr txBox="1"/>
          <p:nvPr/>
        </p:nvSpPr>
        <p:spPr>
          <a:xfrm>
            <a:off x="5292081" y="4287514"/>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1559072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11" grpId="0" animBg="1"/>
      <p:bldP spid="12" grpId="0"/>
      <p:bldP spid="15" grpId="0" animBg="1"/>
      <p:bldP spid="18" grpId="0"/>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
          <p:cNvSpPr txBox="1"/>
          <p:nvPr/>
        </p:nvSpPr>
        <p:spPr>
          <a:xfrm>
            <a:off x="2663788" y="574658"/>
            <a:ext cx="6228692" cy="1731243"/>
          </a:xfrm>
          <a:prstGeom prst="rect">
            <a:avLst/>
          </a:prstGeom>
          <a:noFill/>
          <a:ln>
            <a:noFill/>
          </a:ln>
        </p:spPr>
        <p:txBody>
          <a:bodyPr wrap="square" lIns="68580" tIns="34290" rIns="68580" bIns="34290" rtlCol="0" anchor="t">
            <a:spAutoFit/>
          </a:bodyPr>
          <a:lstStyle/>
          <a:p>
            <a:r>
              <a:rPr lang="zh-CN" altLang="en-US" sz="2700" b="1" dirty="0" smtClean="0">
                <a:latin typeface="楷体" panose="02010609060101010101" pitchFamily="49" charset="-122"/>
                <a:ea typeface="楷体" panose="02010609060101010101" pitchFamily="49" charset="-122"/>
              </a:rPr>
              <a:t>    一拥而入，挤满了这间小屋。他们像一群魔鬼似的，把我们包围起来。他们每人拿着一支手枪，枪口对着父亲和我。</a:t>
            </a:r>
            <a:endParaRPr lang="zh-CN" altLang="en-US" sz="2700" b="1" dirty="0">
              <a:latin typeface="楷体" panose="02010609060101010101" pitchFamily="49" charset="-122"/>
              <a:ea typeface="楷体" panose="02010609060101010101" pitchFamily="49" charset="-122"/>
            </a:endParaRPr>
          </a:p>
        </p:txBody>
      </p:sp>
      <p:sp>
        <p:nvSpPr>
          <p:cNvPr id="9" name="文本框 3"/>
          <p:cNvSpPr txBox="1"/>
          <p:nvPr/>
        </p:nvSpPr>
        <p:spPr>
          <a:xfrm>
            <a:off x="2627784" y="2158834"/>
            <a:ext cx="6264696" cy="1565044"/>
          </a:xfrm>
          <a:prstGeom prst="rect">
            <a:avLst/>
          </a:prstGeom>
          <a:noFill/>
          <a:ln>
            <a:noFill/>
          </a:ln>
        </p:spPr>
        <p:txBody>
          <a:bodyPr wrap="square" lIns="68580" tIns="34290" rIns="68580" bIns="34290" rtlCol="0" anchor="t">
            <a:spAutoFit/>
          </a:bodyPr>
          <a:lstStyle/>
          <a:p>
            <a:pPr>
              <a:lnSpc>
                <a:spcPct val="120000"/>
              </a:lnSpc>
            </a:pPr>
            <a:r>
              <a:rPr lang="zh-CN" altLang="en-US" sz="2700" b="1" dirty="0" smtClean="0">
                <a:latin typeface="楷体" panose="02010609060101010101" pitchFamily="49" charset="-122"/>
                <a:ea typeface="楷体" panose="02010609060101010101" pitchFamily="49" charset="-122"/>
              </a:rPr>
              <a:t>   父亲保持着他那惯有的严峻态度，没有向他们</a:t>
            </a:r>
            <a:r>
              <a:rPr lang="zh-CN" altLang="en-US" sz="2700" b="1" dirty="0">
                <a:latin typeface="楷体" panose="02010609060101010101" pitchFamily="49" charset="-122"/>
                <a:ea typeface="楷体" panose="02010609060101010101" pitchFamily="49" charset="-122"/>
              </a:rPr>
              <a:t>讲任何道理</a:t>
            </a:r>
            <a:r>
              <a:rPr lang="zh-CN" altLang="en-US" sz="2700" b="1" dirty="0" smtClean="0">
                <a:latin typeface="楷体" panose="02010609060101010101" pitchFamily="49" charset="-122"/>
                <a:ea typeface="楷体" panose="02010609060101010101" pitchFamily="49" charset="-122"/>
              </a:rPr>
              <a:t>。因为他明白，对他们是没有道理可讲的。</a:t>
            </a:r>
            <a:endParaRPr lang="zh-CN" altLang="en-US" sz="2700" b="1" dirty="0">
              <a:latin typeface="楷体" panose="02010609060101010101" pitchFamily="49" charset="-122"/>
              <a:ea typeface="楷体" panose="02010609060101010101" pitchFamily="49" charset="-122"/>
            </a:endParaRPr>
          </a:p>
        </p:txBody>
      </p:sp>
      <p:sp>
        <p:nvSpPr>
          <p:cNvPr id="28" name="Freeform 24"/>
          <p:cNvSpPr/>
          <p:nvPr/>
        </p:nvSpPr>
        <p:spPr bwMode="gray">
          <a:xfrm rot="470331" flipV="1">
            <a:off x="1452411" y="2961330"/>
            <a:ext cx="652985" cy="719813"/>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FF3399"/>
              </a:gs>
              <a:gs pos="25000">
                <a:srgbClr val="FF6633"/>
              </a:gs>
              <a:gs pos="50000">
                <a:srgbClr val="FFFF00"/>
              </a:gs>
              <a:gs pos="75000">
                <a:srgbClr val="01A78F"/>
              </a:gs>
              <a:gs pos="100000">
                <a:srgbClr val="3366FF"/>
              </a:gs>
            </a:gsLst>
            <a:lin ang="5400000" scaled="0"/>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cxnSp>
        <p:nvCxnSpPr>
          <p:cNvPr id="4" name="直接连接符 3"/>
          <p:cNvCxnSpPr/>
          <p:nvPr/>
        </p:nvCxnSpPr>
        <p:spPr>
          <a:xfrm>
            <a:off x="3455876" y="1006706"/>
            <a:ext cx="446449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167844" y="1870802"/>
            <a:ext cx="27003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644738" y="1438754"/>
            <a:ext cx="24122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203848" y="2662890"/>
            <a:ext cx="496855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2123729" y="3723878"/>
            <a:ext cx="5328591" cy="707886"/>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vert="horz" wrap="square">
            <a:spAutoFit/>
          </a:bodyPr>
          <a:lstStyle/>
          <a:p>
            <a:r>
              <a:rPr lang="zh-CN" altLang="en-US" sz="4000" b="1" dirty="0">
                <a:solidFill>
                  <a:srgbClr val="0000FF"/>
                </a:solidFill>
                <a:latin typeface="黑体" pitchFamily="49" charset="-122"/>
                <a:ea typeface="黑体" pitchFamily="49" charset="-122"/>
              </a:rPr>
              <a:t>处变不惊</a:t>
            </a:r>
          </a:p>
        </p:txBody>
      </p:sp>
      <p:sp>
        <p:nvSpPr>
          <p:cNvPr id="18" name="矩形 17"/>
          <p:cNvSpPr/>
          <p:nvPr/>
        </p:nvSpPr>
        <p:spPr>
          <a:xfrm>
            <a:off x="878506" y="1588462"/>
            <a:ext cx="1116632" cy="623248"/>
          </a:xfrm>
          <a:prstGeom prst="rect">
            <a:avLst/>
          </a:prstGeom>
          <a:noFill/>
        </p:spPr>
        <p:txBody>
          <a:bodyPr wrap="square" lIns="68580" tIns="34290" rIns="68580" bIns="34290">
            <a:spAutoFit/>
          </a:bodyPr>
          <a:lstStyle/>
          <a:p>
            <a:r>
              <a:rPr lang="zh-CN" altLang="en-US" sz="3600" dirty="0" smtClean="0">
                <a:solidFill>
                  <a:srgbClr val="FF0000"/>
                </a:solidFill>
                <a:latin typeface="黑体" pitchFamily="49" charset="-122"/>
                <a:ea typeface="黑体" pitchFamily="49" charset="-122"/>
              </a:rPr>
              <a:t>对比</a:t>
            </a:r>
            <a:endParaRPr lang="zh-CN" altLang="en-US" sz="3600" dirty="0">
              <a:solidFill>
                <a:srgbClr val="FF0000"/>
              </a:solidFill>
              <a:latin typeface="黑体" pitchFamily="49" charset="-122"/>
              <a:ea typeface="黑体" pitchFamily="49" charset="-122"/>
            </a:endParaRPr>
          </a:p>
        </p:txBody>
      </p:sp>
      <p:sp>
        <p:nvSpPr>
          <p:cNvPr id="19" name="文本框 3"/>
          <p:cNvSpPr txBox="1"/>
          <p:nvPr/>
        </p:nvSpPr>
        <p:spPr>
          <a:xfrm>
            <a:off x="70992" y="2427734"/>
            <a:ext cx="2556792" cy="484748"/>
          </a:xfrm>
          <a:prstGeom prst="rect">
            <a:avLst/>
          </a:prstGeom>
          <a:solidFill>
            <a:schemeClr val="accent3">
              <a:lumMod val="40000"/>
              <a:lumOff val="60000"/>
            </a:schemeClr>
          </a:solidFill>
          <a:ln>
            <a:noFill/>
          </a:ln>
        </p:spPr>
        <p:txBody>
          <a:bodyPr wrap="square" lIns="68580" tIns="34290" rIns="68580" bIns="34290" rtlCol="0" anchor="t">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父亲：从容镇定</a:t>
            </a:r>
            <a:endParaRPr lang="zh-CN" altLang="en-US" sz="2700" b="1" dirty="0">
              <a:solidFill>
                <a:srgbClr val="0000FF"/>
              </a:solidFill>
              <a:latin typeface="楷体" panose="02010609060101010101" pitchFamily="49" charset="-122"/>
              <a:ea typeface="楷体" panose="02010609060101010101" pitchFamily="49" charset="-122"/>
            </a:endParaRPr>
          </a:p>
        </p:txBody>
      </p:sp>
      <p:sp>
        <p:nvSpPr>
          <p:cNvPr id="20" name="文本框 3"/>
          <p:cNvSpPr txBox="1"/>
          <p:nvPr/>
        </p:nvSpPr>
        <p:spPr>
          <a:xfrm>
            <a:off x="37034" y="915566"/>
            <a:ext cx="2556792" cy="484748"/>
          </a:xfrm>
          <a:prstGeom prst="rect">
            <a:avLst/>
          </a:prstGeom>
          <a:solidFill>
            <a:schemeClr val="accent3">
              <a:lumMod val="40000"/>
              <a:lumOff val="60000"/>
            </a:schemeClr>
          </a:solidFill>
          <a:ln>
            <a:noFill/>
          </a:ln>
        </p:spPr>
        <p:txBody>
          <a:bodyPr wrap="square" lIns="68580" tIns="34290" rIns="68580" bIns="34290" rtlCol="0" anchor="t">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敌人：兴师动众</a:t>
            </a:r>
            <a:endParaRPr lang="en-US" altLang="zh-CN" sz="2700" b="1" dirty="0" smtClean="0">
              <a:solidFill>
                <a:srgbClr val="0000FF"/>
              </a:solidFill>
              <a:latin typeface="楷体" panose="02010609060101010101" pitchFamily="49" charset="-122"/>
              <a:ea typeface="楷体" panose="02010609060101010101" pitchFamily="49" charset="-122"/>
            </a:endParaRPr>
          </a:p>
        </p:txBody>
      </p:sp>
      <p:sp>
        <p:nvSpPr>
          <p:cNvPr id="13" name="文本框 6"/>
          <p:cNvSpPr txBox="1"/>
          <p:nvPr/>
        </p:nvSpPr>
        <p:spPr>
          <a:xfrm>
            <a:off x="5292081" y="4083918"/>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2191820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par>
                                <p:cTn id="48" presetID="1"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6" grpId="0"/>
      <p:bldP spid="18" grpId="0"/>
      <p:bldP spid="19" grpId="0"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382"/>
            <a:ext cx="9144000" cy="5151020"/>
          </a:xfrm>
          <a:prstGeom prst="rect">
            <a:avLst/>
          </a:prstGeom>
        </p:spPr>
      </p:pic>
    </p:spTree>
    <p:extLst>
      <p:ext uri="{BB962C8B-B14F-4D97-AF65-F5344CB8AC3E}">
        <p14:creationId xmlns:p14="http://schemas.microsoft.com/office/powerpoint/2010/main" val="2713042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1907706" y="2974398"/>
            <a:ext cx="720080" cy="360040"/>
          </a:xfrm>
          <a:prstGeom prst="round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83568" y="2974398"/>
            <a:ext cx="720080" cy="360040"/>
          </a:xfrm>
          <a:prstGeom prst="round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75556" y="2380331"/>
            <a:ext cx="3204355" cy="360040"/>
          </a:xfrm>
          <a:prstGeom prst="roundRect">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83568" y="1736557"/>
            <a:ext cx="1584178" cy="379364"/>
          </a:xfrm>
          <a:prstGeom prst="roundRect">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3"/>
          <p:cNvSpPr txBox="1"/>
          <p:nvPr/>
        </p:nvSpPr>
        <p:spPr>
          <a:xfrm>
            <a:off x="575557" y="987574"/>
            <a:ext cx="5400600" cy="2531462"/>
          </a:xfrm>
          <a:prstGeom prst="rect">
            <a:avLst/>
          </a:prstGeom>
          <a:noFill/>
          <a:ln>
            <a:noFill/>
          </a:ln>
        </p:spPr>
        <p:txBody>
          <a:bodyPr wrap="square" lIns="68580" tIns="34290" rIns="68580" bIns="34290" rtlCol="0" anchor="t">
            <a:spAutoFit/>
          </a:bodyPr>
          <a:lstStyle/>
          <a:p>
            <a:pPr>
              <a:lnSpc>
                <a:spcPct val="125000"/>
              </a:lnSpc>
            </a:pPr>
            <a:r>
              <a:rPr lang="zh-CN" altLang="en-US" sz="3200" b="1" dirty="0" smtClean="0">
                <a:latin typeface="楷体" panose="02010609060101010101" pitchFamily="49" charset="-122"/>
                <a:ea typeface="楷体" panose="02010609060101010101" pitchFamily="49" charset="-122"/>
              </a:rPr>
              <a:t>仍旧穿着他那件灰布旧棉袍</a:t>
            </a:r>
            <a:endParaRPr lang="en-US" altLang="zh-CN" sz="3200" b="1" dirty="0" smtClean="0">
              <a:latin typeface="楷体" panose="02010609060101010101" pitchFamily="49" charset="-122"/>
              <a:ea typeface="楷体" panose="02010609060101010101" pitchFamily="49" charset="-122"/>
            </a:endParaRPr>
          </a:p>
          <a:p>
            <a:pPr>
              <a:lnSpc>
                <a:spcPct val="125000"/>
              </a:lnSpc>
            </a:pPr>
            <a:r>
              <a:rPr lang="zh-CN" altLang="en-US" sz="3200" b="1" dirty="0" smtClean="0">
                <a:latin typeface="楷体" panose="02010609060101010101" pitchFamily="49" charset="-122"/>
                <a:ea typeface="楷体" panose="02010609060101010101" pitchFamily="49" charset="-122"/>
              </a:rPr>
              <a:t>没戴眼镜</a:t>
            </a:r>
            <a:endParaRPr lang="en-US" altLang="zh-CN" sz="3200" b="1" dirty="0" smtClean="0">
              <a:latin typeface="楷体" panose="02010609060101010101" pitchFamily="49" charset="-122"/>
              <a:ea typeface="楷体" panose="02010609060101010101" pitchFamily="49" charset="-122"/>
            </a:endParaRPr>
          </a:p>
          <a:p>
            <a:pPr>
              <a:lnSpc>
                <a:spcPct val="125000"/>
              </a:lnSpc>
            </a:pPr>
            <a:r>
              <a:rPr lang="zh-CN" altLang="en-US" sz="3200" b="1" dirty="0" smtClean="0">
                <a:latin typeface="楷体" panose="02010609060101010101" pitchFamily="49" charset="-122"/>
                <a:ea typeface="楷体" panose="02010609060101010101" pitchFamily="49" charset="-122"/>
              </a:rPr>
              <a:t>乱蓬蓬的长头发</a:t>
            </a:r>
            <a:endParaRPr lang="en-US" altLang="zh-CN" sz="3200" b="1" dirty="0" smtClean="0">
              <a:latin typeface="楷体" panose="02010609060101010101" pitchFamily="49" charset="-122"/>
              <a:ea typeface="楷体" panose="02010609060101010101" pitchFamily="49" charset="-122"/>
            </a:endParaRPr>
          </a:p>
          <a:p>
            <a:pPr>
              <a:lnSpc>
                <a:spcPct val="125000"/>
              </a:lnSpc>
            </a:pPr>
            <a:r>
              <a:rPr lang="zh-CN" altLang="en-US" sz="3200" b="1" dirty="0" smtClean="0">
                <a:latin typeface="楷体" panose="02010609060101010101" pitchFamily="49" charset="-122"/>
                <a:ea typeface="楷体" panose="02010609060101010101" pitchFamily="49" charset="-122"/>
              </a:rPr>
              <a:t>平静</a:t>
            </a:r>
            <a:r>
              <a:rPr lang="zh-CN" altLang="en-US" sz="3200" b="1" dirty="0">
                <a:latin typeface="楷体" panose="02010609060101010101" pitchFamily="49" charset="-122"/>
                <a:ea typeface="楷体" panose="02010609060101010101" pitchFamily="49" charset="-122"/>
              </a:rPr>
              <a:t>而慈祥的</a:t>
            </a:r>
            <a:r>
              <a:rPr lang="zh-CN" altLang="en-US" sz="3200" b="1" dirty="0" smtClean="0">
                <a:latin typeface="楷体" panose="02010609060101010101" pitchFamily="49" charset="-122"/>
                <a:ea typeface="楷体" panose="02010609060101010101" pitchFamily="49" charset="-122"/>
              </a:rPr>
              <a:t>脸</a:t>
            </a:r>
            <a:endParaRPr lang="zh-CN" altLang="en-US" sz="3200" b="1" dirty="0">
              <a:latin typeface="楷体" panose="02010609060101010101" pitchFamily="49" charset="-122"/>
              <a:ea typeface="楷体" panose="02010609060101010101" pitchFamily="49" charset="-122"/>
            </a:endParaRPr>
          </a:p>
        </p:txBody>
      </p:sp>
      <p:sp>
        <p:nvSpPr>
          <p:cNvPr id="15" name="矩形 14"/>
          <p:cNvSpPr/>
          <p:nvPr/>
        </p:nvSpPr>
        <p:spPr>
          <a:xfrm>
            <a:off x="4872309" y="1718481"/>
            <a:ext cx="3732139" cy="461665"/>
          </a:xfrm>
          <a:prstGeom prst="rect">
            <a:avLst/>
          </a:prstGeom>
          <a:solidFill>
            <a:schemeClr val="accent1">
              <a:lumMod val="20000"/>
              <a:lumOff val="80000"/>
            </a:schemeClr>
          </a:solidFill>
        </p:spPr>
        <p:txBody>
          <a:bodyPr wrap="square">
            <a:spAutoFit/>
          </a:bodyPr>
          <a:lstStyle/>
          <a:p>
            <a:r>
              <a:rPr lang="zh-CN" altLang="en-US" sz="2400" dirty="0" smtClean="0">
                <a:latin typeface="黑体" pitchFamily="49" charset="-122"/>
                <a:ea typeface="黑体" pitchFamily="49" charset="-122"/>
              </a:rPr>
              <a:t>暗示敌人对父亲施了重刑。</a:t>
            </a:r>
            <a:endParaRPr lang="zh-CN" altLang="en-US" sz="2400" dirty="0"/>
          </a:p>
        </p:txBody>
      </p:sp>
      <p:sp>
        <p:nvSpPr>
          <p:cNvPr id="16" name="矩形 15"/>
          <p:cNvSpPr/>
          <p:nvPr/>
        </p:nvSpPr>
        <p:spPr>
          <a:xfrm>
            <a:off x="4872309" y="2380331"/>
            <a:ext cx="2940051" cy="830997"/>
          </a:xfrm>
          <a:prstGeom prst="rect">
            <a:avLst/>
          </a:prstGeom>
          <a:solidFill>
            <a:schemeClr val="accent1">
              <a:lumMod val="20000"/>
              <a:lumOff val="80000"/>
            </a:schemeClr>
          </a:solidFill>
        </p:spPr>
        <p:txBody>
          <a:bodyPr wrap="square">
            <a:spAutoFit/>
          </a:bodyPr>
          <a:lstStyle/>
          <a:p>
            <a:r>
              <a:rPr lang="zh-CN" altLang="en-US" sz="2400" dirty="0" smtClean="0">
                <a:latin typeface="黑体" pitchFamily="49" charset="-122"/>
                <a:ea typeface="黑体" pitchFamily="49" charset="-122"/>
              </a:rPr>
              <a:t>表明父亲经历残酷的折磨后依旧坚强。</a:t>
            </a:r>
            <a:endParaRPr lang="zh-CN" altLang="en-US" sz="2400" dirty="0"/>
          </a:p>
        </p:txBody>
      </p:sp>
      <p:sp>
        <p:nvSpPr>
          <p:cNvPr id="18" name="矩形 17"/>
          <p:cNvSpPr/>
          <p:nvPr/>
        </p:nvSpPr>
        <p:spPr>
          <a:xfrm>
            <a:off x="595376" y="3722795"/>
            <a:ext cx="3899894" cy="461665"/>
          </a:xfrm>
          <a:prstGeom prst="rect">
            <a:avLst/>
          </a:prstGeom>
          <a:solidFill>
            <a:schemeClr val="accent3">
              <a:lumMod val="60000"/>
              <a:lumOff val="40000"/>
            </a:schemeClr>
          </a:solidFill>
        </p:spPr>
        <p:txBody>
          <a:bodyPr wrap="square">
            <a:spAutoFit/>
          </a:bodyPr>
          <a:lstStyle/>
          <a:p>
            <a:r>
              <a:rPr lang="zh-CN" altLang="en-US" sz="2400" dirty="0" smtClean="0">
                <a:latin typeface="黑体" pitchFamily="49" charset="-122"/>
                <a:ea typeface="黑体" pitchFamily="49" charset="-122"/>
              </a:rPr>
              <a:t>充分体现了父亲对亲人的爱</a:t>
            </a:r>
            <a:endParaRPr lang="zh-CN" altLang="en-US" sz="2400" dirty="0"/>
          </a:p>
        </p:txBody>
      </p:sp>
      <p:cxnSp>
        <p:nvCxnSpPr>
          <p:cNvPr id="7" name="直接箭头连接符 6"/>
          <p:cNvCxnSpPr/>
          <p:nvPr/>
        </p:nvCxnSpPr>
        <p:spPr>
          <a:xfrm>
            <a:off x="2411760" y="1926239"/>
            <a:ext cx="2304256"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806788" y="2560351"/>
            <a:ext cx="909228"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下箭头 10"/>
          <p:cNvSpPr/>
          <p:nvPr/>
        </p:nvSpPr>
        <p:spPr>
          <a:xfrm>
            <a:off x="1781106" y="3363838"/>
            <a:ext cx="180021" cy="319867"/>
          </a:xfrm>
          <a:prstGeom prst="down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3311" y="430818"/>
            <a:ext cx="1548369" cy="484748"/>
          </a:xfrm>
          <a:prstGeom prst="rect">
            <a:avLst/>
          </a:prstGeom>
          <a:solidFill>
            <a:schemeClr val="bg1">
              <a:lumMod val="95000"/>
            </a:schemeClr>
          </a:solidFill>
          <a:ln w="57150">
            <a:solidFill>
              <a:schemeClr val="accent1"/>
            </a:solidFill>
          </a:ln>
        </p:spPr>
        <p:txBody>
          <a:bodyPr wrap="square" lIns="68580" tIns="34290" rIns="68580" bIns="34290">
            <a:spAutoFit/>
          </a:bodyPr>
          <a:lstStyle/>
          <a:p>
            <a:pPr algn="ctr"/>
            <a:r>
              <a:rPr lang="zh-CN" altLang="en-US" sz="2700" dirty="0" smtClean="0">
                <a:solidFill>
                  <a:srgbClr val="FF0000"/>
                </a:solidFill>
                <a:latin typeface="黑体" pitchFamily="49" charset="-122"/>
                <a:ea typeface="黑体" pitchFamily="49" charset="-122"/>
              </a:rPr>
              <a:t>外貌描写</a:t>
            </a:r>
            <a:endParaRPr lang="zh-CN" altLang="en-US" sz="2700" dirty="0">
              <a:solidFill>
                <a:srgbClr val="FF0000"/>
              </a:solidFill>
              <a:latin typeface="黑体" pitchFamily="49" charset="-122"/>
              <a:ea typeface="黑体" pitchFamily="49" charset="-122"/>
            </a:endParaRPr>
          </a:p>
        </p:txBody>
      </p:sp>
      <p:sp>
        <p:nvSpPr>
          <p:cNvPr id="19" name="文本框 6"/>
          <p:cNvSpPr txBox="1"/>
          <p:nvPr/>
        </p:nvSpPr>
        <p:spPr>
          <a:xfrm>
            <a:off x="5292081" y="4083918"/>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3</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2084932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7"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par>
                                <p:cTn id="29" presetID="17"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17" presetClass="entr" presetSubtype="1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12" grpId="0" animBg="1"/>
      <p:bldP spid="13" grpId="0" animBg="1"/>
      <p:bldP spid="15" grpId="0" animBg="1"/>
      <p:bldP spid="16" grpId="0" animBg="1"/>
      <p:bldP spid="18"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3"/>
          <p:cNvSpPr txBox="1"/>
          <p:nvPr/>
        </p:nvSpPr>
        <p:spPr>
          <a:xfrm>
            <a:off x="611560" y="627534"/>
            <a:ext cx="8064896" cy="1915909"/>
          </a:xfrm>
          <a:prstGeom prst="rect">
            <a:avLst/>
          </a:prstGeom>
          <a:noFill/>
          <a:ln>
            <a:noFill/>
          </a:ln>
        </p:spPr>
        <p:txBody>
          <a:bodyPr wrap="square" lIns="68580" tIns="34290" rIns="68580" bIns="34290" rtlCol="0" anchor="t">
            <a:spAutoFit/>
          </a:bodyPr>
          <a:lstStyle/>
          <a:p>
            <a:pPr>
              <a:lnSpc>
                <a:spcPct val="125000"/>
              </a:lnSpc>
            </a:pPr>
            <a:r>
              <a:rPr lang="zh-CN" altLang="en-US" sz="3200" b="1" dirty="0" smtClean="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她是我最大的孩子。我的妻子是个乡下人，我的孩子年纪都还小，她们什么也不懂，一切都跟她们没有关系。”</a:t>
            </a:r>
            <a:endParaRPr lang="zh-CN" altLang="en-US" sz="3200" b="1" dirty="0" smtClean="0">
              <a:solidFill>
                <a:prstClr val="black"/>
              </a:solidFill>
              <a:latin typeface="楷体" panose="02010609060101010101" pitchFamily="49" charset="-122"/>
              <a:ea typeface="楷体" panose="02010609060101010101" pitchFamily="49" charset="-122"/>
            </a:endParaRPr>
          </a:p>
        </p:txBody>
      </p:sp>
      <p:sp>
        <p:nvSpPr>
          <p:cNvPr id="3" name="文本框 6"/>
          <p:cNvSpPr txBox="1"/>
          <p:nvPr/>
        </p:nvSpPr>
        <p:spPr>
          <a:xfrm>
            <a:off x="755576" y="3131720"/>
            <a:ext cx="4896544" cy="1029513"/>
          </a:xfrm>
          <a:prstGeom prst="rect">
            <a:avLst/>
          </a:prstGeom>
          <a:solidFill>
            <a:schemeClr val="tx2">
              <a:lumMod val="20000"/>
              <a:lumOff val="80000"/>
            </a:schemeClr>
          </a:solidFill>
        </p:spPr>
        <p:txBody>
          <a:bodyPr wrap="square" lIns="68580" tIns="34290" rIns="68580" bIns="34290" rtlCol="0" anchor="t">
            <a:spAutoFit/>
          </a:bodyPr>
          <a:lstStyle/>
          <a:p>
            <a:pPr>
              <a:lnSpc>
                <a:spcPct val="130000"/>
              </a:lnSpc>
            </a:pPr>
            <a:r>
              <a:rPr lang="zh-CN" altLang="en-US" sz="2400" b="1" dirty="0" smtClean="0">
                <a:latin typeface="黑体" pitchFamily="49" charset="-122"/>
                <a:ea typeface="黑体" pitchFamily="49" charset="-122"/>
              </a:rPr>
              <a:t>    父亲</a:t>
            </a:r>
            <a:r>
              <a:rPr lang="zh-CN" altLang="en-US" sz="2400" b="1" dirty="0">
                <a:latin typeface="黑体" pitchFamily="49" charset="-122"/>
                <a:ea typeface="黑体" pitchFamily="49" charset="-122"/>
              </a:rPr>
              <a:t>的语言处处显示他想保护家人，字字都饱含着他对亲人的</a:t>
            </a:r>
            <a:r>
              <a:rPr lang="zh-CN" altLang="en-US" sz="2400" b="1" dirty="0" smtClean="0">
                <a:latin typeface="黑体" pitchFamily="49" charset="-122"/>
                <a:ea typeface="黑体" pitchFamily="49" charset="-122"/>
              </a:rPr>
              <a:t>爱</a:t>
            </a:r>
            <a:r>
              <a:rPr lang="zh-CN" altLang="en-US" sz="2400" b="1" dirty="0">
                <a:latin typeface="黑体" pitchFamily="49" charset="-122"/>
                <a:ea typeface="黑体" pitchFamily="49" charset="-122"/>
              </a:rPr>
              <a:t>。</a:t>
            </a:r>
          </a:p>
        </p:txBody>
      </p:sp>
      <p:cxnSp>
        <p:nvCxnSpPr>
          <p:cNvPr id="4" name="直接连接符 3"/>
          <p:cNvCxnSpPr/>
          <p:nvPr/>
        </p:nvCxnSpPr>
        <p:spPr>
          <a:xfrm>
            <a:off x="1547664" y="2427734"/>
            <a:ext cx="40324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Freeform 24"/>
          <p:cNvSpPr/>
          <p:nvPr/>
        </p:nvSpPr>
        <p:spPr bwMode="gray">
          <a:xfrm rot="470331" flipV="1">
            <a:off x="1788364" y="2576437"/>
            <a:ext cx="652985" cy="406581"/>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FF3399"/>
              </a:gs>
              <a:gs pos="25000">
                <a:srgbClr val="FF6633"/>
              </a:gs>
              <a:gs pos="50000">
                <a:srgbClr val="FFFF00"/>
              </a:gs>
              <a:gs pos="75000">
                <a:srgbClr val="01A78F"/>
              </a:gs>
              <a:gs pos="100000">
                <a:srgbClr val="3366FF"/>
              </a:gs>
            </a:gsLst>
            <a:lin ang="5400000" scaled="0"/>
          </a:gradFill>
          <a:ln>
            <a:noFill/>
          </a:ln>
          <a:extLst>
            <a:ext uri="{91240B29-F687-4F45-9708-019B960494DF}">
              <a14:hiddenLine xmlns:a14="http://schemas.microsoft.com/office/drawing/2010/main" w="0">
                <a:solidFill>
                  <a:srgbClr val="FACD69"/>
                </a:solidFill>
                <a:prstDash val="solid"/>
                <a:round/>
              </a14:hiddenLine>
            </a:ext>
          </a:extLst>
        </p:spPr>
        <p:txBody>
          <a:bodyPr/>
          <a:lstStyle/>
          <a:p>
            <a:endParaRPr lang="zh-CN" altLang="en-US"/>
          </a:p>
        </p:txBody>
      </p:sp>
      <p:sp>
        <p:nvSpPr>
          <p:cNvPr id="8" name="文本框 3"/>
          <p:cNvSpPr txBox="1"/>
          <p:nvPr/>
        </p:nvSpPr>
        <p:spPr>
          <a:xfrm>
            <a:off x="6660232" y="1985847"/>
            <a:ext cx="1224136" cy="684803"/>
          </a:xfrm>
          <a:prstGeom prst="rect">
            <a:avLst/>
          </a:prstGeom>
          <a:solidFill>
            <a:schemeClr val="accent3">
              <a:lumMod val="40000"/>
              <a:lumOff val="60000"/>
            </a:schemeClr>
          </a:solidFill>
          <a:ln>
            <a:noFill/>
          </a:ln>
        </p:spPr>
        <p:txBody>
          <a:bodyPr wrap="square" lIns="68580" tIns="34290" rIns="68580" bIns="34290" rtlCol="0" anchor="t">
            <a:spAutoFit/>
          </a:bodyPr>
          <a:lstStyle/>
          <a:p>
            <a:r>
              <a:rPr lang="zh-CN" altLang="en-US" sz="4000" b="1" dirty="0" smtClean="0">
                <a:solidFill>
                  <a:srgbClr val="0000FF"/>
                </a:solidFill>
                <a:latin typeface="楷体" panose="02010609060101010101" pitchFamily="49" charset="-122"/>
                <a:ea typeface="楷体" panose="02010609060101010101" pitchFamily="49" charset="-122"/>
              </a:rPr>
              <a:t>慈祥</a:t>
            </a:r>
            <a:endParaRPr lang="zh-CN" altLang="en-US" sz="40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08924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300" fill="hold"/>
                                        <p:tgtEl>
                                          <p:spTgt spid="8"/>
                                        </p:tgtEl>
                                        <p:attrNameLst>
                                          <p:attrName>ppt_w</p:attrName>
                                        </p:attrNameLst>
                                      </p:cBhvr>
                                      <p:tavLst>
                                        <p:tav tm="0">
                                          <p:val>
                                            <p:fltVal val="0"/>
                                          </p:val>
                                        </p:tav>
                                        <p:tav tm="100000">
                                          <p:val>
                                            <p:strVal val="#ppt_w"/>
                                          </p:val>
                                        </p:tav>
                                      </p:tavLst>
                                    </p:anim>
                                    <p:anim calcmode="lin" valueType="num">
                                      <p:cBhvr>
                                        <p:cTn id="12" dur="3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4)">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475656" y="1275606"/>
            <a:ext cx="6984776" cy="1922065"/>
          </a:xfrm>
          <a:prstGeom prst="rect">
            <a:avLst/>
          </a:prstGeom>
          <a:noFill/>
        </p:spPr>
        <p:txBody>
          <a:bodyPr wrap="square" rtlCol="0" anchor="t">
            <a:spAutoFit/>
          </a:bodyPr>
          <a:lstStyle/>
          <a:p>
            <a:pPr>
              <a:lnSpc>
                <a:spcPct val="130000"/>
              </a:lnSpc>
            </a:pPr>
            <a:r>
              <a:rPr lang="zh-CN" altLang="en-US" sz="2400" b="1" dirty="0" smtClean="0">
                <a:latin typeface="黑体" pitchFamily="49" charset="-122"/>
                <a:ea typeface="黑体" pitchFamily="49" charset="-122"/>
              </a:rPr>
              <a:t>    </a:t>
            </a:r>
            <a:r>
              <a:rPr lang="zh-CN" altLang="en-US" sz="3200" b="1" dirty="0" smtClean="0">
                <a:latin typeface="黑体" pitchFamily="49" charset="-122"/>
                <a:ea typeface="黑体" pitchFamily="49" charset="-122"/>
              </a:rPr>
              <a:t>在人们眼里，李大钊是一位忠诚的革命者；在他女儿的眼里，他又是一个怎样的父亲呢？找出相关的句子。</a:t>
            </a:r>
            <a:endParaRPr lang="en-US" altLang="zh-CN" sz="3200" b="1" dirty="0" smtClean="0">
              <a:latin typeface="黑体" pitchFamily="49" charset="-122"/>
              <a:ea typeface="黑体" pitchFamily="49" charset="-122"/>
            </a:endParaRPr>
          </a:p>
        </p:txBody>
      </p:sp>
      <p:pic>
        <p:nvPicPr>
          <p:cNvPr id="4" name="图片 3">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707654"/>
            <a:ext cx="1104039" cy="1582166"/>
          </a:xfrm>
          <a:prstGeom prst="rect">
            <a:avLst/>
          </a:prstGeom>
        </p:spPr>
      </p:pic>
    </p:spTree>
    <p:extLst>
      <p:ext uri="{BB962C8B-B14F-4D97-AF65-F5344CB8AC3E}">
        <p14:creationId xmlns:p14="http://schemas.microsoft.com/office/powerpoint/2010/main" val="2929569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3"/>
          <p:cNvSpPr txBox="1"/>
          <p:nvPr/>
        </p:nvSpPr>
        <p:spPr>
          <a:xfrm>
            <a:off x="362342" y="707443"/>
            <a:ext cx="8458130" cy="2063642"/>
          </a:xfrm>
          <a:prstGeom prst="rect">
            <a:avLst/>
          </a:prstGeom>
          <a:noFill/>
          <a:ln>
            <a:noFill/>
          </a:ln>
        </p:spPr>
        <p:txBody>
          <a:bodyPr wrap="square" lIns="68580" tIns="34290" rIns="68580" bIns="34290" rtlCol="0" anchor="t">
            <a:spAutoFit/>
          </a:bodyPr>
          <a:lstStyle/>
          <a:p>
            <a:pPr>
              <a:lnSpc>
                <a:spcPct val="120000"/>
              </a:lnSpc>
            </a:pPr>
            <a:r>
              <a:rPr lang="zh-CN" altLang="en-US" sz="2700" b="1" dirty="0" smtClean="0">
                <a:latin typeface="楷体" panose="02010609060101010101" pitchFamily="49" charset="-122"/>
                <a:ea typeface="楷体" panose="02010609060101010101" pitchFamily="49" charset="-122"/>
              </a:rPr>
              <a:t>    父亲一向是慈祥的</a:t>
            </a:r>
            <a:r>
              <a:rPr lang="zh-CN" altLang="en-US" sz="2700" b="1" dirty="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从没有骂</a:t>
            </a:r>
            <a:r>
              <a:rPr lang="zh-CN" altLang="en-US" sz="2700" b="1" dirty="0">
                <a:latin typeface="楷体" panose="02010609060101010101" pitchFamily="49" charset="-122"/>
                <a:ea typeface="楷体" panose="02010609060101010101" pitchFamily="49" charset="-122"/>
              </a:rPr>
              <a:t>过我们，更</a:t>
            </a:r>
            <a:r>
              <a:rPr lang="zh-CN" altLang="en-US" sz="2700" b="1" dirty="0" smtClean="0">
                <a:latin typeface="楷体" panose="02010609060101010101" pitchFamily="49" charset="-122"/>
                <a:ea typeface="楷体" panose="02010609060101010101" pitchFamily="49" charset="-122"/>
              </a:rPr>
              <a:t>没有打</a:t>
            </a:r>
            <a:r>
              <a:rPr lang="zh-CN" altLang="en-US" sz="2700" b="1" dirty="0">
                <a:latin typeface="楷体" panose="02010609060101010101" pitchFamily="49" charset="-122"/>
                <a:ea typeface="楷体" panose="02010609060101010101" pitchFamily="49" charset="-122"/>
              </a:rPr>
              <a:t>过我们。我总爱向父亲问许多幼稚可笑的问题。他</a:t>
            </a:r>
            <a:r>
              <a:rPr lang="zh-CN" altLang="en-US" sz="2700" b="1" dirty="0">
                <a:solidFill>
                  <a:srgbClr val="FF0000"/>
                </a:solidFill>
                <a:latin typeface="楷体" panose="02010609060101010101" pitchFamily="49" charset="-122"/>
                <a:ea typeface="楷体" panose="02010609060101010101" pitchFamily="49" charset="-122"/>
              </a:rPr>
              <a:t>不论</a:t>
            </a:r>
            <a:r>
              <a:rPr lang="zh-CN" altLang="en-US" sz="2700" b="1" dirty="0">
                <a:latin typeface="楷体" panose="02010609060101010101" pitchFamily="49" charset="-122"/>
                <a:ea typeface="楷体" panose="02010609060101010101" pitchFamily="49" charset="-122"/>
              </a:rPr>
              <a:t>多忙，对我的问题</a:t>
            </a:r>
            <a:r>
              <a:rPr lang="zh-CN" altLang="en-US" sz="2700" b="1" dirty="0">
                <a:solidFill>
                  <a:srgbClr val="FF0000"/>
                </a:solidFill>
                <a:latin typeface="楷体" panose="02010609060101010101" pitchFamily="49" charset="-122"/>
                <a:ea typeface="楷体" panose="02010609060101010101" pitchFamily="49" charset="-122"/>
              </a:rPr>
              <a:t>总是</a:t>
            </a:r>
            <a:r>
              <a:rPr lang="zh-CN" altLang="en-US" sz="2700" b="1" dirty="0">
                <a:latin typeface="楷体" panose="02010609060101010101" pitchFamily="49" charset="-122"/>
                <a:ea typeface="楷体" panose="02010609060101010101" pitchFamily="49" charset="-122"/>
              </a:rPr>
              <a:t>很</a:t>
            </a:r>
            <a:r>
              <a:rPr lang="zh-CN" altLang="en-US" sz="2700" b="1" dirty="0" smtClean="0">
                <a:latin typeface="楷体" panose="02010609060101010101" pitchFamily="49" charset="-122"/>
                <a:ea typeface="楷体" panose="02010609060101010101" pitchFamily="49" charset="-122"/>
              </a:rPr>
              <a:t>感兴趣，</a:t>
            </a:r>
            <a:r>
              <a:rPr lang="zh-CN" altLang="en-US" sz="2700" b="1" dirty="0" smtClean="0">
                <a:solidFill>
                  <a:srgbClr val="FF0000"/>
                </a:solidFill>
                <a:latin typeface="楷体" panose="02010609060101010101" pitchFamily="49" charset="-122"/>
                <a:ea typeface="楷体" panose="02010609060101010101" pitchFamily="49" charset="-122"/>
              </a:rPr>
              <a:t>总是</a:t>
            </a:r>
            <a:r>
              <a:rPr lang="zh-CN" altLang="en-US" sz="2700" b="1" dirty="0">
                <a:latin typeface="楷体" panose="02010609060101010101" pitchFamily="49" charset="-122"/>
                <a:ea typeface="楷体" panose="02010609060101010101" pitchFamily="49" charset="-122"/>
              </a:rPr>
              <a:t>耐心地讲给我听。这一次不知道为什么，父亲竟这样含糊地回答我。</a:t>
            </a:r>
          </a:p>
        </p:txBody>
      </p:sp>
      <p:cxnSp>
        <p:nvCxnSpPr>
          <p:cNvPr id="12" name="直接连接符 11"/>
          <p:cNvCxnSpPr/>
          <p:nvPr/>
        </p:nvCxnSpPr>
        <p:spPr>
          <a:xfrm>
            <a:off x="7412432" y="1738073"/>
            <a:ext cx="121235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75" y="2211710"/>
            <a:ext cx="810336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87922" y="2657312"/>
            <a:ext cx="3780422" cy="0"/>
          </a:xfrm>
          <a:prstGeom prst="line">
            <a:avLst/>
          </a:prstGeom>
          <a:ln w="25400">
            <a:solidFill>
              <a:srgbClr val="0000FF"/>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771800" y="3089441"/>
            <a:ext cx="4896544" cy="461665"/>
          </a:xfrm>
          <a:prstGeom prst="rect">
            <a:avLst/>
          </a:prstGeom>
          <a:solidFill>
            <a:schemeClr val="accent6">
              <a:lumMod val="20000"/>
              <a:lumOff val="80000"/>
            </a:schemeClr>
          </a:solidFill>
        </p:spPr>
        <p:txBody>
          <a:bodyPr wrap="square">
            <a:spAutoFit/>
          </a:bodyPr>
          <a:lstStyle/>
          <a:p>
            <a:r>
              <a:rPr lang="zh-CN" altLang="en-US" sz="2400" dirty="0" smtClean="0">
                <a:solidFill>
                  <a:srgbClr val="0000FF"/>
                </a:solidFill>
                <a:latin typeface="黑体" pitchFamily="49" charset="-122"/>
                <a:ea typeface="黑体" pitchFamily="49" charset="-122"/>
              </a:rPr>
              <a:t>充分表明了父亲对“我们”的慈爱</a:t>
            </a:r>
            <a:endParaRPr lang="zh-CN" altLang="en-US" sz="2400" dirty="0">
              <a:solidFill>
                <a:srgbClr val="0000FF"/>
              </a:solidFill>
            </a:endParaRPr>
          </a:p>
        </p:txBody>
      </p:sp>
      <p:sp>
        <p:nvSpPr>
          <p:cNvPr id="20" name="矩形 19"/>
          <p:cNvSpPr/>
          <p:nvPr/>
        </p:nvSpPr>
        <p:spPr>
          <a:xfrm>
            <a:off x="2771800" y="3698514"/>
            <a:ext cx="4896544" cy="461665"/>
          </a:xfrm>
          <a:prstGeom prst="rect">
            <a:avLst/>
          </a:prstGeom>
          <a:solidFill>
            <a:schemeClr val="accent6">
              <a:lumMod val="20000"/>
              <a:lumOff val="80000"/>
            </a:schemeClr>
          </a:solidFill>
        </p:spPr>
        <p:txBody>
          <a:bodyPr wrap="square">
            <a:spAutoFit/>
          </a:bodyPr>
          <a:lstStyle/>
          <a:p>
            <a:pPr lvl="0"/>
            <a:r>
              <a:rPr lang="zh-CN" altLang="en-US" sz="2400" dirty="0" smtClean="0">
                <a:solidFill>
                  <a:srgbClr val="FF0000"/>
                </a:solidFill>
                <a:latin typeface="黑体" pitchFamily="49" charset="-122"/>
                <a:ea typeface="黑体" pitchFamily="49" charset="-122"/>
              </a:rPr>
              <a:t>也表明父亲对革命事业是很慎重的</a:t>
            </a:r>
            <a:endParaRPr lang="zh-CN" altLang="en-US" sz="2400" dirty="0">
              <a:solidFill>
                <a:prstClr val="white"/>
              </a:solidFill>
              <a:latin typeface="黑体" pitchFamily="49" charset="-122"/>
              <a:ea typeface="黑体" pitchFamily="49" charset="-122"/>
            </a:endParaRPr>
          </a:p>
        </p:txBody>
      </p:sp>
      <p:sp>
        <p:nvSpPr>
          <p:cNvPr id="5" name="TextBox 4"/>
          <p:cNvSpPr txBox="1"/>
          <p:nvPr/>
        </p:nvSpPr>
        <p:spPr>
          <a:xfrm>
            <a:off x="429075" y="3075806"/>
            <a:ext cx="1118589" cy="461665"/>
          </a:xfrm>
          <a:prstGeom prst="rect">
            <a:avLst/>
          </a:prstGeom>
          <a:noFill/>
        </p:spPr>
        <p:txBody>
          <a:bodyPr wrap="square" rtlCol="0">
            <a:spAutoFit/>
          </a:bodyPr>
          <a:lstStyle/>
          <a:p>
            <a:r>
              <a:rPr lang="zh-CN" altLang="en-US" sz="2400" dirty="0">
                <a:solidFill>
                  <a:srgbClr val="0000FF"/>
                </a:solidFill>
                <a:latin typeface="黑体" panose="02010609060101010101" pitchFamily="49" charset="-122"/>
                <a:ea typeface="黑体" panose="02010609060101010101" pitchFamily="49" charset="-122"/>
              </a:rPr>
              <a:t>耐心</a:t>
            </a:r>
          </a:p>
        </p:txBody>
      </p:sp>
      <p:sp>
        <p:nvSpPr>
          <p:cNvPr id="6" name="TextBox 5"/>
          <p:cNvSpPr txBox="1"/>
          <p:nvPr/>
        </p:nvSpPr>
        <p:spPr>
          <a:xfrm>
            <a:off x="395535" y="3682295"/>
            <a:ext cx="906968" cy="461665"/>
          </a:xfrm>
          <a:prstGeom prst="rect">
            <a:avLst/>
          </a:prstGeom>
          <a:noFill/>
        </p:spPr>
        <p:txBody>
          <a:bodyPr wrap="square" rtlCol="0">
            <a:spAutoFit/>
          </a:bodyPr>
          <a:lstStyle/>
          <a:p>
            <a:r>
              <a:rPr lang="zh-CN" altLang="en-US" sz="2400" dirty="0" smtClean="0">
                <a:solidFill>
                  <a:srgbClr val="0000FF"/>
                </a:solidFill>
                <a:latin typeface="黑体" panose="02010609060101010101" pitchFamily="49" charset="-122"/>
                <a:ea typeface="黑体" panose="02010609060101010101" pitchFamily="49" charset="-122"/>
              </a:rPr>
              <a:t>含糊</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8" name="右箭头 7"/>
          <p:cNvSpPr/>
          <p:nvPr/>
        </p:nvSpPr>
        <p:spPr>
          <a:xfrm>
            <a:off x="1331640" y="3515759"/>
            <a:ext cx="1296144" cy="208119"/>
          </a:xfrm>
          <a:prstGeom prst="rightArrow">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475657" y="3075806"/>
            <a:ext cx="1008112" cy="523220"/>
          </a:xfrm>
          <a:prstGeom prst="rect">
            <a:avLst/>
          </a:prstGeom>
          <a:noFill/>
        </p:spPr>
        <p:txBody>
          <a:bodyPr wrap="square" rtlCol="0">
            <a:spAutoFit/>
          </a:bodyPr>
          <a:lstStyle/>
          <a:p>
            <a:r>
              <a:rPr lang="zh-CN" altLang="en-US" sz="2800" dirty="0" smtClean="0">
                <a:solidFill>
                  <a:srgbClr val="FF0000"/>
                </a:solidFill>
              </a:rPr>
              <a:t>对比</a:t>
            </a:r>
            <a:endParaRPr lang="zh-CN" altLang="en-US" sz="28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5" grpId="0"/>
      <p:bldP spid="6" grpId="0"/>
      <p:bldP spid="8" grpId="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p:nvPr/>
        </p:nvSpPr>
        <p:spPr>
          <a:xfrm>
            <a:off x="3456970" y="3087419"/>
            <a:ext cx="4793186" cy="1546577"/>
          </a:xfrm>
          <a:prstGeom prst="rect">
            <a:avLst/>
          </a:prstGeom>
          <a:solidFill>
            <a:schemeClr val="accent6">
              <a:lumMod val="20000"/>
              <a:lumOff val="80000"/>
            </a:schemeClr>
          </a:solidFill>
          <a:ln/>
        </p:spPr>
        <p:style>
          <a:lnRef idx="3">
            <a:schemeClr val="lt1"/>
          </a:lnRef>
          <a:fillRef idx="1">
            <a:schemeClr val="accent5"/>
          </a:fillRef>
          <a:effectRef idx="1">
            <a:schemeClr val="accent5"/>
          </a:effectRef>
          <a:fontRef idx="minor">
            <a:schemeClr val="lt1"/>
          </a:fontRef>
        </p:style>
        <p:txBody>
          <a:bodyPr wrap="square" lIns="68580" tIns="34290" rIns="68580" bIns="34290" rtlCol="0" anchor="t">
            <a:spAutoFit/>
          </a:bodyPr>
          <a:lstStyle/>
          <a:p>
            <a:r>
              <a:rPr lang="zh-CN" altLang="en-US" sz="3200" b="1" dirty="0" smtClean="0">
                <a:solidFill>
                  <a:sysClr val="windowText" lastClr="000000"/>
                </a:solidFill>
                <a:latin typeface="楷体" panose="02010609060101010101" pitchFamily="49" charset="-122"/>
                <a:ea typeface="楷体" panose="02010609060101010101" pitchFamily="49" charset="-122"/>
              </a:rPr>
              <a:t>一个对孩子慈爱，在危险面前给予亲人信心和力量的慈父。</a:t>
            </a:r>
            <a:endParaRPr lang="en-US" altLang="zh-CN" sz="3200" b="1" dirty="0" smtClean="0">
              <a:solidFill>
                <a:sysClr val="windowText" lastClr="000000"/>
              </a:solidFill>
              <a:latin typeface="楷体" panose="02010609060101010101" pitchFamily="49" charset="-122"/>
              <a:ea typeface="楷体" panose="02010609060101010101" pitchFamily="49" charset="-122"/>
            </a:endParaRPr>
          </a:p>
        </p:txBody>
      </p:sp>
      <p:sp>
        <p:nvSpPr>
          <p:cNvPr id="4" name="文本框 3"/>
          <p:cNvSpPr txBox="1"/>
          <p:nvPr/>
        </p:nvSpPr>
        <p:spPr>
          <a:xfrm>
            <a:off x="421348" y="3579862"/>
            <a:ext cx="2736304" cy="561692"/>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在女儿眼里</a:t>
            </a:r>
            <a:endParaRPr lang="en-US" altLang="zh-CN" sz="3200" b="1" dirty="0" smtClean="0">
              <a:latin typeface="楷体" panose="02010609060101010101" pitchFamily="49" charset="-122"/>
              <a:ea typeface="楷体" panose="02010609060101010101" pitchFamily="49" charset="-122"/>
            </a:endParaRPr>
          </a:p>
        </p:txBody>
      </p:sp>
      <p:sp>
        <p:nvSpPr>
          <p:cNvPr id="6" name="右箭头 5"/>
          <p:cNvSpPr/>
          <p:nvPr/>
        </p:nvSpPr>
        <p:spPr>
          <a:xfrm>
            <a:off x="2843808" y="3717832"/>
            <a:ext cx="357190" cy="285752"/>
          </a:xfrm>
          <a:prstGeom prst="rightArrow">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sp>
        <p:nvSpPr>
          <p:cNvPr id="5" name="TextBox 4"/>
          <p:cNvSpPr txBox="1"/>
          <p:nvPr/>
        </p:nvSpPr>
        <p:spPr>
          <a:xfrm>
            <a:off x="454140" y="632311"/>
            <a:ext cx="743022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说一说：你看到了一位什么样的李大钊？</a:t>
            </a:r>
            <a:endParaRPr lang="zh-CN" altLang="en-US" sz="3200" b="1" dirty="0">
              <a:latin typeface="黑体" panose="02010609060101010101" pitchFamily="49" charset="-122"/>
              <a:ea typeface="黑体" panose="02010609060101010101" pitchFamily="49" charset="-122"/>
            </a:endParaRPr>
          </a:p>
        </p:txBody>
      </p:sp>
      <p:sp>
        <p:nvSpPr>
          <p:cNvPr id="7" name="文本框 6"/>
          <p:cNvSpPr txBox="1"/>
          <p:nvPr/>
        </p:nvSpPr>
        <p:spPr>
          <a:xfrm>
            <a:off x="454140" y="2001898"/>
            <a:ext cx="2736304" cy="561692"/>
          </a:xfrm>
          <a:prstGeom prst="rect">
            <a:avLst/>
          </a:prstGeom>
          <a:noFill/>
          <a:ln>
            <a:noFill/>
          </a:ln>
        </p:spPr>
        <p:txBody>
          <a:bodyPr wrap="square" lIns="68580" tIns="34290" rIns="68580" bIns="34290" rtlCol="0" anchor="t">
            <a:spAutoFit/>
          </a:bodyPr>
          <a:lstStyle/>
          <a:p>
            <a:r>
              <a:rPr lang="zh-CN" altLang="en-US" sz="3200" b="1" dirty="0" smtClean="0">
                <a:latin typeface="楷体" panose="02010609060101010101" pitchFamily="49" charset="-122"/>
                <a:ea typeface="楷体" panose="02010609060101010101" pitchFamily="49" charset="-122"/>
              </a:rPr>
              <a:t>在我们眼里</a:t>
            </a:r>
            <a:endParaRPr lang="en-US" altLang="zh-CN" sz="3200" b="1" dirty="0" smtClean="0">
              <a:latin typeface="楷体" panose="02010609060101010101" pitchFamily="49" charset="-122"/>
              <a:ea typeface="楷体" panose="02010609060101010101" pitchFamily="49" charset="-122"/>
            </a:endParaRPr>
          </a:p>
        </p:txBody>
      </p:sp>
      <p:sp>
        <p:nvSpPr>
          <p:cNvPr id="8" name="右箭头 7"/>
          <p:cNvSpPr/>
          <p:nvPr/>
        </p:nvSpPr>
        <p:spPr>
          <a:xfrm>
            <a:off x="2821461" y="2150929"/>
            <a:ext cx="357190" cy="285752"/>
          </a:xfrm>
          <a:prstGeom prst="rightArrow">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p>
        </p:txBody>
      </p:sp>
      <p:sp>
        <p:nvSpPr>
          <p:cNvPr id="9" name="文本框 3"/>
          <p:cNvSpPr txBox="1"/>
          <p:nvPr/>
        </p:nvSpPr>
        <p:spPr>
          <a:xfrm>
            <a:off x="3456970" y="1623861"/>
            <a:ext cx="4793186" cy="1054135"/>
          </a:xfrm>
          <a:prstGeom prst="rect">
            <a:avLst/>
          </a:prstGeom>
          <a:solidFill>
            <a:schemeClr val="accent6">
              <a:lumMod val="20000"/>
              <a:lumOff val="80000"/>
            </a:schemeClr>
          </a:solidFill>
          <a:ln/>
        </p:spPr>
        <p:style>
          <a:lnRef idx="3">
            <a:schemeClr val="lt1"/>
          </a:lnRef>
          <a:fillRef idx="1">
            <a:schemeClr val="accent5"/>
          </a:fillRef>
          <a:effectRef idx="1">
            <a:schemeClr val="accent5"/>
          </a:effectRef>
          <a:fontRef idx="minor">
            <a:schemeClr val="lt1"/>
          </a:fontRef>
        </p:style>
        <p:txBody>
          <a:bodyPr wrap="square" lIns="68580" tIns="34290" rIns="68580" bIns="34290" rtlCol="0" anchor="t">
            <a:spAutoFit/>
          </a:bodyPr>
          <a:lstStyle/>
          <a:p>
            <a:r>
              <a:rPr lang="zh-CN" altLang="en-US" sz="3200" b="1" dirty="0" smtClean="0">
                <a:solidFill>
                  <a:sysClr val="windowText" lastClr="000000"/>
                </a:solidFill>
                <a:latin typeface="楷体" panose="02010609060101010101" pitchFamily="49" charset="-122"/>
                <a:ea typeface="楷体" panose="02010609060101010101" pitchFamily="49" charset="-122"/>
              </a:rPr>
              <a:t>忠于革命、临危不惧、坚贞不屈的伟大革命者。</a:t>
            </a:r>
            <a:endParaRPr lang="en-US" altLang="zh-CN" sz="3200" b="1" dirty="0" smtClean="0">
              <a:solidFill>
                <a:sysClr val="windowText" lastClr="0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394702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403648" y="1275606"/>
            <a:ext cx="6984776" cy="2012859"/>
          </a:xfrm>
          <a:prstGeom prst="rect">
            <a:avLst/>
          </a:prstGeom>
          <a:noFill/>
        </p:spPr>
        <p:txBody>
          <a:bodyPr wrap="square" rtlCol="0" anchor="t">
            <a:spAutoFit/>
          </a:bodyPr>
          <a:lstStyle/>
          <a:p>
            <a:pPr>
              <a:lnSpc>
                <a:spcPct val="130000"/>
              </a:lnSpc>
            </a:pPr>
            <a:r>
              <a:rPr lang="zh-CN" altLang="en-US" sz="3200" b="1" dirty="0" smtClean="0">
                <a:solidFill>
                  <a:prstClr val="black"/>
                </a:solidFill>
                <a:latin typeface="黑体" pitchFamily="49" charset="-122"/>
                <a:ea typeface="黑体" pitchFamily="49" charset="-122"/>
              </a:rPr>
              <a:t>    读读最后</a:t>
            </a:r>
            <a:r>
              <a:rPr lang="zh-CN" altLang="en-US" sz="3200" b="1" dirty="0">
                <a:solidFill>
                  <a:prstClr val="black"/>
                </a:solidFill>
                <a:latin typeface="黑体" pitchFamily="49" charset="-122"/>
                <a:ea typeface="黑体" pitchFamily="49" charset="-122"/>
              </a:rPr>
              <a:t>两个</a:t>
            </a:r>
            <a:r>
              <a:rPr lang="zh-CN" altLang="en-US" sz="3200" b="1" dirty="0" smtClean="0">
                <a:solidFill>
                  <a:prstClr val="black"/>
                </a:solidFill>
                <a:latin typeface="黑体" pitchFamily="49" charset="-122"/>
                <a:ea typeface="黑体" pitchFamily="49" charset="-122"/>
              </a:rPr>
              <a:t>自然段，思考：与</a:t>
            </a:r>
            <a:r>
              <a:rPr lang="zh-CN" altLang="en-US" sz="3200" b="1" dirty="0">
                <a:solidFill>
                  <a:prstClr val="black"/>
                </a:solidFill>
                <a:latin typeface="黑体" pitchFamily="49" charset="-122"/>
                <a:ea typeface="黑体" pitchFamily="49" charset="-122"/>
              </a:rPr>
              <a:t>开头有什么联系？你觉得这样写有什么</a:t>
            </a:r>
            <a:r>
              <a:rPr lang="zh-CN" altLang="en-US" sz="3200" b="1" dirty="0" smtClean="0">
                <a:solidFill>
                  <a:prstClr val="black"/>
                </a:solidFill>
                <a:latin typeface="黑体" pitchFamily="49" charset="-122"/>
                <a:ea typeface="黑体" pitchFamily="49" charset="-122"/>
              </a:rPr>
              <a:t>好处？</a:t>
            </a:r>
            <a:endParaRPr lang="zh-CN" altLang="en-US" sz="3200" b="1" dirty="0">
              <a:solidFill>
                <a:prstClr val="black"/>
              </a:solidFill>
              <a:latin typeface="黑体" pitchFamily="49" charset="-122"/>
              <a:ea typeface="黑体" pitchFamily="49" charset="-122"/>
            </a:endParaRPr>
          </a:p>
        </p:txBody>
      </p:sp>
      <p:pic>
        <p:nvPicPr>
          <p:cNvPr id="3" name="图片 2">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617" y="1421632"/>
            <a:ext cx="1104039" cy="1582166"/>
          </a:xfrm>
          <a:prstGeom prst="rect">
            <a:avLst/>
          </a:prstGeom>
        </p:spPr>
      </p:pic>
      <p:sp>
        <p:nvSpPr>
          <p:cNvPr id="5" name="文本框 6"/>
          <p:cNvSpPr txBox="1"/>
          <p:nvPr/>
        </p:nvSpPr>
        <p:spPr>
          <a:xfrm>
            <a:off x="2771801" y="2555957"/>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4</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3989310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699542"/>
            <a:ext cx="8358972" cy="1077218"/>
          </a:xfrm>
          <a:prstGeom prst="rect">
            <a:avLst/>
          </a:prstGeom>
          <a:noFill/>
        </p:spPr>
        <p:txBody>
          <a:bodyPr wrap="square" rtlCol="0">
            <a:spAutoFit/>
          </a:bodyPr>
          <a:lstStyle/>
          <a:p>
            <a:r>
              <a:rPr lang="zh-CN" altLang="en-US" sz="3200" b="1" dirty="0" smtClean="0">
                <a:latin typeface="黑体" pitchFamily="49" charset="-122"/>
                <a:ea typeface="黑体" pitchFamily="49" charset="-122"/>
              </a:rPr>
              <a:t>    课文题目是“十六年前的回忆”，在这么久的时间里，作者回忆了些什么，回忆了谁？</a:t>
            </a:r>
            <a:endParaRPr lang="zh-CN" altLang="en-US" sz="3200" b="1" dirty="0">
              <a:latin typeface="黑体" pitchFamily="49" charset="-122"/>
              <a:ea typeface="黑体" pitchFamily="49" charset="-122"/>
            </a:endParaRPr>
          </a:p>
        </p:txBody>
      </p:sp>
      <p:pic>
        <p:nvPicPr>
          <p:cNvPr id="6" name="Picture 2" descr="http://pic1.hebei.com.cn/003/016/172/00301617274_aa01f5f5.jpg"/>
          <p:cNvPicPr>
            <a:picLocks noChangeAspect="1" noChangeArrowheads="1"/>
          </p:cNvPicPr>
          <p:nvPr/>
        </p:nvPicPr>
        <p:blipFill>
          <a:blip r:embed="rId3" cstate="print">
            <a:lum contrast="30000"/>
          </a:blip>
          <a:srcRect/>
          <a:stretch>
            <a:fillRect/>
          </a:stretch>
        </p:blipFill>
        <p:spPr bwMode="auto">
          <a:xfrm>
            <a:off x="5148064" y="2139702"/>
            <a:ext cx="1968345" cy="2333080"/>
          </a:xfrm>
          <a:prstGeom prst="rect">
            <a:avLst/>
          </a:prstGeom>
          <a:ln>
            <a:noFill/>
          </a:ln>
          <a:effectLst>
            <a:softEdge rad="112500"/>
          </a:effectLst>
        </p:spPr>
      </p:pic>
      <p:sp>
        <p:nvSpPr>
          <p:cNvPr id="7" name="TextBox 6"/>
          <p:cNvSpPr txBox="1"/>
          <p:nvPr/>
        </p:nvSpPr>
        <p:spPr>
          <a:xfrm>
            <a:off x="1043608" y="2334241"/>
            <a:ext cx="2808312" cy="646331"/>
          </a:xfrm>
          <a:prstGeom prst="rect">
            <a:avLst/>
          </a:prstGeom>
          <a:noFill/>
        </p:spPr>
        <p:txBody>
          <a:bodyPr wrap="square" rtlCol="0">
            <a:spAutoFit/>
          </a:bodyPr>
          <a:lstStyle/>
          <a:p>
            <a:r>
              <a:rPr lang="zh-CN" altLang="en-US" sz="3600" b="1" dirty="0" smtClean="0">
                <a:latin typeface="楷体" panose="02010609060101010101" pitchFamily="49" charset="-122"/>
                <a:ea typeface="楷体" panose="02010609060101010101" pitchFamily="49" charset="-122"/>
              </a:rPr>
              <a:t>他就是</a:t>
            </a:r>
            <a:r>
              <a:rPr lang="en-US" altLang="zh-CN"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sp>
        <p:nvSpPr>
          <p:cNvPr id="8" name="TextBox 7"/>
          <p:cNvSpPr txBox="1"/>
          <p:nvPr/>
        </p:nvSpPr>
        <p:spPr>
          <a:xfrm>
            <a:off x="2699792" y="3197819"/>
            <a:ext cx="2916297" cy="646331"/>
          </a:xfrm>
          <a:prstGeom prst="rect">
            <a:avLst/>
          </a:prstGeom>
          <a:noFill/>
        </p:spPr>
        <p:txBody>
          <a:bodyPr wrap="squar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李大钊先生</a:t>
            </a:r>
            <a:endParaRPr lang="zh-CN" altLang="en-US" sz="36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06093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539552" y="581511"/>
            <a:ext cx="7632848" cy="1054135"/>
          </a:xfrm>
          <a:prstGeom prst="rect">
            <a:avLst/>
          </a:prstGeom>
          <a:solidFill>
            <a:schemeClr val="accent3">
              <a:lumMod val="20000"/>
              <a:lumOff val="80000"/>
            </a:schemeClr>
          </a:solidFill>
          <a:ln>
            <a:noFill/>
          </a:ln>
        </p:spPr>
        <p:txBody>
          <a:bodyPr wrap="square" lIns="68580" tIns="34290" rIns="68580" bIns="34290" rtlCol="0" anchor="t">
            <a:spAutoFit/>
          </a:bodyPr>
          <a:lstStyle/>
          <a:p>
            <a:r>
              <a:rPr lang="en-US" altLang="zh-CN" sz="3200" b="1" dirty="0" smtClean="0">
                <a:latin typeface="楷体" panose="02010609060101010101" pitchFamily="49" charset="-122"/>
                <a:ea typeface="楷体" panose="02010609060101010101" pitchFamily="49" charset="-122"/>
              </a:rPr>
              <a:t>   </a:t>
            </a:r>
            <a:r>
              <a:rPr lang="en-US" altLang="zh-CN" sz="3200" b="1" dirty="0" smtClean="0">
                <a:solidFill>
                  <a:srgbClr val="FF0000"/>
                </a:solidFill>
                <a:latin typeface="楷体" panose="02010609060101010101" pitchFamily="49" charset="-122"/>
                <a:ea typeface="楷体" panose="02010609060101010101" pitchFamily="49" charset="-122"/>
              </a:rPr>
              <a:t>1927</a:t>
            </a:r>
            <a:r>
              <a:rPr lang="zh-CN" altLang="en-US" sz="3200" b="1" dirty="0">
                <a:solidFill>
                  <a:srgbClr val="FF0000"/>
                </a:solidFill>
                <a:latin typeface="楷体" panose="02010609060101010101" pitchFamily="49" charset="-122"/>
                <a:ea typeface="楷体" panose="02010609060101010101" pitchFamily="49" charset="-122"/>
              </a:rPr>
              <a:t>年</a:t>
            </a:r>
            <a:r>
              <a:rPr lang="en-US" altLang="zh-CN" sz="3200" b="1" dirty="0">
                <a:solidFill>
                  <a:srgbClr val="FF0000"/>
                </a:solidFill>
                <a:latin typeface="楷体" panose="02010609060101010101" pitchFamily="49" charset="-122"/>
                <a:ea typeface="楷体" panose="02010609060101010101" pitchFamily="49" charset="-122"/>
              </a:rPr>
              <a:t>4</a:t>
            </a:r>
            <a:r>
              <a:rPr lang="zh-CN" altLang="en-US" sz="3200" b="1" dirty="0">
                <a:solidFill>
                  <a:srgbClr val="FF0000"/>
                </a:solidFill>
                <a:latin typeface="楷体" panose="02010609060101010101" pitchFamily="49" charset="-122"/>
                <a:ea typeface="楷体" panose="02010609060101010101" pitchFamily="49" charset="-122"/>
              </a:rPr>
              <a:t>月</a:t>
            </a:r>
            <a:r>
              <a:rPr lang="en-US" altLang="zh-CN" sz="3200" b="1" dirty="0">
                <a:solidFill>
                  <a:srgbClr val="FF0000"/>
                </a:solidFill>
                <a:latin typeface="楷体" panose="02010609060101010101" pitchFamily="49" charset="-122"/>
                <a:ea typeface="楷体" panose="02010609060101010101" pitchFamily="49" charset="-122"/>
              </a:rPr>
              <a:t>28</a:t>
            </a:r>
            <a:r>
              <a:rPr lang="zh-CN" altLang="en-US" sz="3200" b="1" dirty="0">
                <a:solidFill>
                  <a:srgbClr val="FF0000"/>
                </a:solidFill>
                <a:latin typeface="楷体" panose="02010609060101010101" pitchFamily="49" charset="-122"/>
                <a:ea typeface="楷体" panose="02010609060101010101" pitchFamily="49" charset="-122"/>
              </a:rPr>
              <a:t>日</a:t>
            </a:r>
            <a:r>
              <a:rPr lang="zh-CN" altLang="en-US" sz="3200" b="1" dirty="0">
                <a:latin typeface="楷体" panose="02010609060101010101" pitchFamily="49" charset="-122"/>
                <a:ea typeface="楷体" panose="02010609060101010101" pitchFamily="49" charset="-122"/>
              </a:rPr>
              <a:t>，我</a:t>
            </a:r>
            <a:r>
              <a:rPr lang="zh-CN" altLang="en-US" sz="3200" b="1" dirty="0">
                <a:solidFill>
                  <a:srgbClr val="0000FF"/>
                </a:solidFill>
                <a:latin typeface="楷体" panose="02010609060101010101" pitchFamily="49" charset="-122"/>
                <a:ea typeface="楷体" panose="02010609060101010101" pitchFamily="49" charset="-122"/>
              </a:rPr>
              <a:t>永远忘不了</a:t>
            </a:r>
            <a:r>
              <a:rPr lang="zh-CN" altLang="en-US" sz="3200" b="1" dirty="0">
                <a:latin typeface="楷体" panose="02010609060101010101" pitchFamily="49" charset="-122"/>
                <a:ea typeface="楷体" panose="02010609060101010101" pitchFamily="49" charset="-122"/>
              </a:rPr>
              <a:t>那一天。</a:t>
            </a:r>
            <a:r>
              <a:rPr lang="zh-CN" altLang="en-US" sz="3200" b="1" dirty="0">
                <a:solidFill>
                  <a:srgbClr val="00B050"/>
                </a:solidFill>
                <a:latin typeface="楷体" panose="02010609060101010101" pitchFamily="49" charset="-122"/>
                <a:ea typeface="楷体" panose="02010609060101010101" pitchFamily="49" charset="-122"/>
              </a:rPr>
              <a:t>那是父亲的被难日</a:t>
            </a:r>
            <a:r>
              <a:rPr lang="zh-CN" altLang="en-US" sz="3200" b="1" dirty="0">
                <a:latin typeface="楷体" panose="02010609060101010101" pitchFamily="49" charset="-122"/>
                <a:ea typeface="楷体" panose="02010609060101010101" pitchFamily="49" charset="-122"/>
              </a:rPr>
              <a:t>，离现在已经十六年了。</a:t>
            </a:r>
            <a:endParaRPr lang="en-US" altLang="zh-CN" sz="3200" b="1" dirty="0" smtClean="0">
              <a:latin typeface="楷体" panose="02010609060101010101" pitchFamily="49" charset="-122"/>
              <a:ea typeface="楷体" panose="02010609060101010101" pitchFamily="49" charset="-122"/>
            </a:endParaRPr>
          </a:p>
        </p:txBody>
      </p:sp>
      <p:sp>
        <p:nvSpPr>
          <p:cNvPr id="3" name="文本框 3"/>
          <p:cNvSpPr txBox="1"/>
          <p:nvPr/>
        </p:nvSpPr>
        <p:spPr>
          <a:xfrm>
            <a:off x="503548" y="2076256"/>
            <a:ext cx="8172908" cy="2223686"/>
          </a:xfrm>
          <a:prstGeom prst="rect">
            <a:avLst/>
          </a:prstGeom>
          <a:solidFill>
            <a:schemeClr val="bg1">
              <a:lumMod val="95000"/>
            </a:schemeClr>
          </a:solidFill>
          <a:ln>
            <a:noFill/>
          </a:ln>
        </p:spPr>
        <p:txBody>
          <a:bodyPr wrap="square" lIns="68580" tIns="34290" rIns="68580" bIns="34290" rtlCol="0" anchor="t">
            <a:spAutoFit/>
          </a:bodyPr>
          <a:lstStyle/>
          <a:p>
            <a:r>
              <a:rPr lang="zh-CN" altLang="en-US" sz="2800" b="1" dirty="0" smtClean="0">
                <a:latin typeface="楷体" panose="02010609060101010101" pitchFamily="49" charset="-122"/>
                <a:ea typeface="楷体" panose="02010609060101010101" pitchFamily="49" charset="-122"/>
              </a:rPr>
              <a:t>    过</a:t>
            </a:r>
            <a:r>
              <a:rPr lang="zh-CN" altLang="en-US" sz="2800" b="1" dirty="0">
                <a:latin typeface="楷体" panose="02010609060101010101" pitchFamily="49" charset="-122"/>
                <a:ea typeface="楷体" panose="02010609060101010101" pitchFamily="49" charset="-122"/>
              </a:rPr>
              <a:t>了好半天，母亲醒过来了，她低声问</a:t>
            </a:r>
            <a:r>
              <a:rPr lang="zh-CN" altLang="en-US" sz="2800" b="1" dirty="0" smtClean="0">
                <a:latin typeface="楷体" panose="02010609060101010101" pitchFamily="49" charset="-122"/>
                <a:ea typeface="楷体" panose="02010609060101010101" pitchFamily="49" charset="-122"/>
              </a:rPr>
              <a:t>我：“昨天</a:t>
            </a:r>
            <a:r>
              <a:rPr lang="zh-CN" altLang="en-US" sz="2800" b="1" dirty="0">
                <a:latin typeface="楷体" panose="02010609060101010101" pitchFamily="49" charset="-122"/>
                <a:ea typeface="楷体" panose="02010609060101010101" pitchFamily="49" charset="-122"/>
              </a:rPr>
              <a:t>是几号？</a:t>
            </a:r>
            <a:r>
              <a:rPr lang="zh-CN" altLang="en-US" sz="2800" b="1" dirty="0">
                <a:solidFill>
                  <a:srgbClr val="0000FF"/>
                </a:solidFill>
                <a:latin typeface="楷体" panose="02010609060101010101" pitchFamily="49" charset="-122"/>
                <a:ea typeface="楷体" panose="02010609060101010101" pitchFamily="49" charset="-122"/>
              </a:rPr>
              <a:t>记住，</a:t>
            </a:r>
            <a:r>
              <a:rPr lang="zh-CN" altLang="en-US" sz="2800" b="1" dirty="0">
                <a:latin typeface="楷体" panose="02010609060101010101" pitchFamily="49" charset="-122"/>
                <a:ea typeface="楷体" panose="02010609060101010101" pitchFamily="49" charset="-122"/>
              </a:rPr>
              <a:t>昨天</a:t>
            </a:r>
            <a:r>
              <a:rPr lang="zh-CN" altLang="en-US" sz="2800" b="1" dirty="0">
                <a:solidFill>
                  <a:srgbClr val="00B050"/>
                </a:solidFill>
                <a:latin typeface="楷体" panose="02010609060101010101" pitchFamily="49" charset="-122"/>
                <a:ea typeface="楷体" panose="02010609060101010101" pitchFamily="49" charset="-122"/>
              </a:rPr>
              <a:t>是你爹被害的日子</a:t>
            </a:r>
            <a:r>
              <a:rPr lang="zh-CN" altLang="en-US"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我又哭了，从地上捡起那张报纸，咬紧牙，又勉强看了一</a:t>
            </a:r>
            <a:r>
              <a:rPr lang="zh-CN" altLang="en-US" sz="2800" b="1" dirty="0" smtClean="0">
                <a:latin typeface="楷体" panose="02010609060101010101" pitchFamily="49" charset="-122"/>
                <a:ea typeface="楷体" panose="02010609060101010101" pitchFamily="49" charset="-122"/>
              </a:rPr>
              <a:t>遍，低声</a:t>
            </a:r>
            <a:r>
              <a:rPr lang="zh-CN" altLang="en-US" sz="2800" b="1" dirty="0">
                <a:latin typeface="楷体" panose="02010609060101010101" pitchFamily="49" charset="-122"/>
                <a:ea typeface="楷体" panose="02010609060101010101" pitchFamily="49" charset="-122"/>
              </a:rPr>
              <a:t>对母亲</a:t>
            </a:r>
            <a:r>
              <a:rPr lang="zh-CN" altLang="en-US" sz="2800" b="1" dirty="0" smtClean="0">
                <a:latin typeface="楷体" panose="02010609060101010101" pitchFamily="49" charset="-122"/>
                <a:ea typeface="楷体" panose="02010609060101010101" pitchFamily="49" charset="-122"/>
              </a:rPr>
              <a:t>说：“</a:t>
            </a:r>
            <a:r>
              <a:rPr lang="zh-CN" altLang="en-US" sz="2800" b="1" dirty="0">
                <a:latin typeface="楷体" panose="02010609060101010101" pitchFamily="49" charset="-122"/>
                <a:ea typeface="楷体" panose="02010609060101010101" pitchFamily="49" charset="-122"/>
              </a:rPr>
              <a:t>妈，昨天</a:t>
            </a:r>
            <a:r>
              <a:rPr lang="zh-CN" altLang="en-US" sz="2800" b="1" dirty="0">
                <a:solidFill>
                  <a:srgbClr val="FF0000"/>
                </a:solidFill>
                <a:latin typeface="楷体" panose="02010609060101010101" pitchFamily="49" charset="-122"/>
                <a:ea typeface="楷体" panose="02010609060101010101" pitchFamily="49" charset="-122"/>
              </a:rPr>
              <a:t>是</a:t>
            </a:r>
            <a:r>
              <a:rPr lang="en-US" altLang="zh-CN" sz="2800" b="1" dirty="0">
                <a:solidFill>
                  <a:srgbClr val="FF0000"/>
                </a:solidFill>
                <a:latin typeface="楷体" panose="02010609060101010101" pitchFamily="49" charset="-122"/>
                <a:ea typeface="楷体" panose="02010609060101010101" pitchFamily="49" charset="-122"/>
              </a:rPr>
              <a:t>4</a:t>
            </a:r>
            <a:r>
              <a:rPr lang="zh-CN" altLang="en-US" sz="2800" b="1" dirty="0">
                <a:solidFill>
                  <a:srgbClr val="FF0000"/>
                </a:solidFill>
                <a:latin typeface="楷体" panose="02010609060101010101" pitchFamily="49" charset="-122"/>
                <a:ea typeface="楷体" panose="02010609060101010101" pitchFamily="49" charset="-122"/>
              </a:rPr>
              <a:t>月</a:t>
            </a:r>
            <a:r>
              <a:rPr lang="en-US" altLang="zh-CN" sz="2800" b="1" dirty="0">
                <a:solidFill>
                  <a:srgbClr val="FF0000"/>
                </a:solidFill>
                <a:latin typeface="楷体" panose="02010609060101010101" pitchFamily="49" charset="-122"/>
                <a:ea typeface="楷体" panose="02010609060101010101" pitchFamily="49" charset="-122"/>
              </a:rPr>
              <a:t>28</a:t>
            </a:r>
            <a:r>
              <a:rPr lang="zh-CN" altLang="en-US" sz="2800" b="1" dirty="0">
                <a:solidFill>
                  <a:srgbClr val="FF0000"/>
                </a:solidFill>
                <a:latin typeface="楷体" panose="02010609060101010101" pitchFamily="49" charset="-122"/>
                <a:ea typeface="楷体" panose="02010609060101010101" pitchFamily="49" charset="-122"/>
              </a:rPr>
              <a:t>日</a:t>
            </a:r>
            <a:r>
              <a:rPr lang="zh-CN" altLang="en-US"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p:txBody>
      </p:sp>
      <p:sp>
        <p:nvSpPr>
          <p:cNvPr id="4" name="矩形 3"/>
          <p:cNvSpPr/>
          <p:nvPr/>
        </p:nvSpPr>
        <p:spPr>
          <a:xfrm>
            <a:off x="3468541" y="4083918"/>
            <a:ext cx="2242922" cy="707886"/>
          </a:xfrm>
          <a:prstGeom prst="rect">
            <a:avLst/>
          </a:prstGeom>
        </p:spPr>
        <p:txBody>
          <a:bodyPr wrap="none">
            <a:spAutoFit/>
          </a:bodyPr>
          <a:lstStyle/>
          <a:p>
            <a:r>
              <a:rPr lang="zh-CN" altLang="en-US" sz="4000" b="1" dirty="0">
                <a:solidFill>
                  <a:prstClr val="black"/>
                </a:solidFill>
                <a:latin typeface="黑体" pitchFamily="49" charset="-122"/>
                <a:ea typeface="黑体" pitchFamily="49" charset="-122"/>
              </a:rPr>
              <a:t>照应开头</a:t>
            </a:r>
            <a:endParaRPr lang="zh-CN" altLang="en-US" sz="1800" dirty="0"/>
          </a:p>
        </p:txBody>
      </p:sp>
    </p:spTree>
    <p:extLst>
      <p:ext uri="{BB962C8B-B14F-4D97-AF65-F5344CB8AC3E}">
        <p14:creationId xmlns:p14="http://schemas.microsoft.com/office/powerpoint/2010/main" val="3827741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987574"/>
            <a:ext cx="7704855" cy="2377574"/>
          </a:xfrm>
          <a:prstGeom prst="rect">
            <a:avLst/>
          </a:prstGeom>
          <a:noFill/>
        </p:spPr>
        <p:txBody>
          <a:bodyPr wrap="square" lIns="68580" tIns="34290" rIns="68580" bIns="34290" rtlCol="0">
            <a:spAutoFit/>
          </a:bodyPr>
          <a:lstStyle/>
          <a:p>
            <a:pPr>
              <a:lnSpc>
                <a:spcPct val="150000"/>
              </a:lnSpc>
            </a:pPr>
            <a:r>
              <a:rPr lang="zh-CN" altLang="en-US" sz="3200" b="1" dirty="0">
                <a:latin typeface="黑体" pitchFamily="49" charset="-122"/>
                <a:ea typeface="黑体" pitchFamily="49" charset="-122"/>
              </a:rPr>
              <a:t>    </a:t>
            </a:r>
            <a:r>
              <a:rPr lang="zh-CN" altLang="en-US" sz="3200" b="1" dirty="0" smtClean="0">
                <a:latin typeface="黑体" pitchFamily="49" charset="-122"/>
                <a:ea typeface="黑体" pitchFamily="49" charset="-122"/>
              </a:rPr>
              <a:t> 这种</a:t>
            </a:r>
            <a:r>
              <a:rPr lang="zh-CN" altLang="en-US" sz="3200" b="1" dirty="0" smtClean="0">
                <a:solidFill>
                  <a:srgbClr val="FF0000"/>
                </a:solidFill>
                <a:latin typeface="黑体" pitchFamily="49" charset="-122"/>
                <a:ea typeface="黑体" pitchFamily="49" charset="-122"/>
              </a:rPr>
              <a:t>首尾呼应、中心突出</a:t>
            </a:r>
            <a:r>
              <a:rPr lang="zh-CN" altLang="en-US" sz="3200" b="1" dirty="0" smtClean="0">
                <a:latin typeface="黑体" pitchFamily="49" charset="-122"/>
                <a:ea typeface="黑体" pitchFamily="49" charset="-122"/>
              </a:rPr>
              <a:t>的</a:t>
            </a:r>
            <a:r>
              <a:rPr lang="zh-CN" altLang="en-US" sz="3200" b="1" dirty="0">
                <a:latin typeface="黑体" pitchFamily="49" charset="-122"/>
                <a:ea typeface="黑体" pitchFamily="49" charset="-122"/>
              </a:rPr>
              <a:t>写法，使整篇</a:t>
            </a:r>
            <a:r>
              <a:rPr lang="zh-CN" altLang="en-US" sz="3200" b="1" dirty="0">
                <a:solidFill>
                  <a:srgbClr val="FF0000"/>
                </a:solidFill>
                <a:latin typeface="黑体" pitchFamily="49" charset="-122"/>
                <a:ea typeface="黑体" pitchFamily="49" charset="-122"/>
              </a:rPr>
              <a:t>文章显得非常紧凑</a:t>
            </a:r>
            <a:r>
              <a:rPr lang="zh-CN" altLang="en-US" sz="3200" b="1" dirty="0">
                <a:latin typeface="黑体" pitchFamily="49" charset="-122"/>
                <a:ea typeface="黑体" pitchFamily="49" charset="-122"/>
              </a:rPr>
              <a:t>，同时突出了作者一直把父亲被害的事情牢牢地记在心里</a:t>
            </a:r>
            <a:r>
              <a:rPr lang="zh-CN" altLang="en-US" sz="3600" b="1" dirty="0">
                <a:latin typeface="黑体" pitchFamily="49" charset="-122"/>
                <a:ea typeface="黑体" pitchFamily="49" charset="-122"/>
              </a:rPr>
              <a:t>。</a:t>
            </a:r>
          </a:p>
        </p:txBody>
      </p:sp>
      <p:sp>
        <p:nvSpPr>
          <p:cNvPr id="4" name="文本框 6"/>
          <p:cNvSpPr txBox="1"/>
          <p:nvPr/>
        </p:nvSpPr>
        <p:spPr>
          <a:xfrm>
            <a:off x="2987824" y="4011910"/>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4</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4108677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643591" y="1148755"/>
            <a:ext cx="6984776" cy="2252924"/>
          </a:xfrm>
          <a:prstGeom prst="rect">
            <a:avLst/>
          </a:prstGeom>
          <a:noFill/>
        </p:spPr>
        <p:txBody>
          <a:bodyPr wrap="square" rtlCol="0" anchor="t">
            <a:spAutoFit/>
          </a:bodyPr>
          <a:lstStyle/>
          <a:p>
            <a:pPr>
              <a:lnSpc>
                <a:spcPct val="130000"/>
              </a:lnSpc>
            </a:pPr>
            <a:r>
              <a:rPr lang="zh-CN" altLang="en-US" sz="2800" b="1" dirty="0" smtClean="0">
                <a:solidFill>
                  <a:prstClr val="black"/>
                </a:solidFill>
                <a:latin typeface="黑体" pitchFamily="49" charset="-122"/>
                <a:ea typeface="黑体" pitchFamily="49" charset="-122"/>
              </a:rPr>
              <a:t>    </a:t>
            </a:r>
            <a:r>
              <a:rPr lang="zh-CN" altLang="en-US" sz="3600" b="1" dirty="0" smtClean="0">
                <a:solidFill>
                  <a:prstClr val="black"/>
                </a:solidFill>
                <a:latin typeface="黑体" pitchFamily="49" charset="-122"/>
                <a:ea typeface="黑体" pitchFamily="49" charset="-122"/>
              </a:rPr>
              <a:t>找一找课文中还有哪些前后照应的句子，画出来，并说说这样写的好处。</a:t>
            </a:r>
            <a:endParaRPr lang="zh-CN" altLang="en-US" sz="3600" b="1" dirty="0">
              <a:solidFill>
                <a:prstClr val="black"/>
              </a:solidFill>
              <a:latin typeface="黑体" pitchFamily="49" charset="-122"/>
              <a:ea typeface="黑体" pitchFamily="49" charset="-122"/>
            </a:endParaRPr>
          </a:p>
        </p:txBody>
      </p:sp>
      <p:pic>
        <p:nvPicPr>
          <p:cNvPr id="3" name="图片 2">
            <a:extLst>
              <a:ext uri="{FF2B5EF4-FFF2-40B4-BE49-F238E27FC236}">
                <a16:creationId xmlns="" xmlns:a16="http://schemas.microsoft.com/office/drawing/2014/main" id="{C061C24E-8F5B-344B-B0B0-700FB18A08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9" y="1433063"/>
            <a:ext cx="1320062" cy="1891742"/>
          </a:xfrm>
          <a:prstGeom prst="rect">
            <a:avLst/>
          </a:prstGeom>
        </p:spPr>
      </p:pic>
    </p:spTree>
    <p:extLst>
      <p:ext uri="{BB962C8B-B14F-4D97-AF65-F5344CB8AC3E}">
        <p14:creationId xmlns:p14="http://schemas.microsoft.com/office/powerpoint/2010/main" val="413136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1498" y="668195"/>
            <a:ext cx="5286412" cy="1384995"/>
          </a:xfrm>
          <a:prstGeom prst="rect">
            <a:avLst/>
          </a:prstGeom>
          <a:noFill/>
        </p:spPr>
        <p:txBody>
          <a:bodyPr wrap="square" rtlCol="0">
            <a:spAutoFit/>
          </a:bodyPr>
          <a:lstStyle/>
          <a:p>
            <a:r>
              <a:rPr lang="zh-CN" altLang="en-US" sz="2800" b="1" dirty="0" smtClean="0">
                <a:latin typeface="楷体" pitchFamily="49" charset="-122"/>
                <a:ea typeface="楷体" pitchFamily="49" charset="-122"/>
              </a:rPr>
              <a:t>   有时候他留在家里，埋头整理书籍和文件</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把书和有字的纸片投到火炉里去。</a:t>
            </a:r>
            <a:endParaRPr lang="zh-CN" altLang="en-US" sz="2800" b="1" dirty="0">
              <a:latin typeface="楷体" pitchFamily="49" charset="-122"/>
              <a:ea typeface="楷体" pitchFamily="49" charset="-122"/>
            </a:endParaRPr>
          </a:p>
        </p:txBody>
      </p:sp>
      <p:sp>
        <p:nvSpPr>
          <p:cNvPr id="5" name="TextBox 4"/>
          <p:cNvSpPr txBox="1"/>
          <p:nvPr/>
        </p:nvSpPr>
        <p:spPr>
          <a:xfrm>
            <a:off x="5715546" y="1779662"/>
            <a:ext cx="3104926" cy="1200329"/>
          </a:xfrm>
          <a:prstGeom prst="rect">
            <a:avLst/>
          </a:prstGeom>
          <a:solidFill>
            <a:schemeClr val="accent6">
              <a:lumMod val="20000"/>
              <a:lumOff val="80000"/>
            </a:schemeClr>
          </a:solidFill>
        </p:spPr>
        <p:txBody>
          <a:bodyPr wrap="square" rtlCol="0">
            <a:spAutoFit/>
          </a:bodyPr>
          <a:lstStyle/>
          <a:p>
            <a:r>
              <a:rPr lang="zh-CN" altLang="en-US" sz="2400" b="1" dirty="0" smtClean="0">
                <a:solidFill>
                  <a:srgbClr val="0000FF"/>
                </a:solidFill>
                <a:latin typeface="黑体" pitchFamily="49" charset="-122"/>
                <a:ea typeface="黑体" pitchFamily="49" charset="-122"/>
              </a:rPr>
              <a:t>使读者对人物的做法了解得更加清楚，得到更深的印象。</a:t>
            </a:r>
            <a:endParaRPr lang="zh-CN" altLang="en-US" sz="2400" b="1" dirty="0">
              <a:solidFill>
                <a:srgbClr val="0000FF"/>
              </a:solidFill>
              <a:latin typeface="黑体" pitchFamily="49" charset="-122"/>
              <a:ea typeface="黑体" pitchFamily="49" charset="-122"/>
            </a:endParaRPr>
          </a:p>
        </p:txBody>
      </p:sp>
      <p:sp>
        <p:nvSpPr>
          <p:cNvPr id="6" name="TextBox 5"/>
          <p:cNvSpPr txBox="1"/>
          <p:nvPr/>
        </p:nvSpPr>
        <p:spPr>
          <a:xfrm>
            <a:off x="251520" y="3036862"/>
            <a:ext cx="5286412" cy="1384995"/>
          </a:xfrm>
          <a:prstGeom prst="rect">
            <a:avLst/>
          </a:prstGeom>
          <a:noFill/>
        </p:spPr>
        <p:txBody>
          <a:bodyPr wrap="square" rtlCol="0">
            <a:spAutoFit/>
          </a:bodyPr>
          <a:lstStyle/>
          <a:p>
            <a:r>
              <a:rPr lang="zh-CN" altLang="en-US" sz="2800" b="1" dirty="0" smtClean="0">
                <a:latin typeface="楷体" pitchFamily="49" charset="-122"/>
                <a:ea typeface="楷体" pitchFamily="49" charset="-122"/>
              </a:rPr>
              <a:t>   军阀张作霖要派人来检查。为了避免党组织被破坏，父亲只好把一些书籍和文件烧掉。</a:t>
            </a:r>
            <a:endParaRPr lang="zh-CN" altLang="en-US" sz="2800" b="1" dirty="0">
              <a:latin typeface="楷体" pitchFamily="49" charset="-122"/>
              <a:ea typeface="楷体" pitchFamily="49" charset="-122"/>
            </a:endParaRPr>
          </a:p>
        </p:txBody>
      </p:sp>
      <p:sp>
        <p:nvSpPr>
          <p:cNvPr id="7" name="TextBox 6"/>
          <p:cNvSpPr txBox="1"/>
          <p:nvPr/>
        </p:nvSpPr>
        <p:spPr>
          <a:xfrm>
            <a:off x="5749208" y="555526"/>
            <a:ext cx="3143272" cy="584775"/>
          </a:xfrm>
          <a:prstGeom prst="rect">
            <a:avLst/>
          </a:prstGeom>
          <a:solidFill>
            <a:schemeClr val="accent6">
              <a:lumMod val="20000"/>
              <a:lumOff val="80000"/>
            </a:schemeClr>
          </a:solidFill>
        </p:spPr>
        <p:txBody>
          <a:bodyPr wrap="square" rtlCol="0">
            <a:spAutoFit/>
          </a:bodyPr>
          <a:lstStyle/>
          <a:p>
            <a:r>
              <a:rPr lang="zh-CN" altLang="en-US" sz="3200" dirty="0" smtClean="0">
                <a:latin typeface="黑体" pitchFamily="49" charset="-122"/>
                <a:ea typeface="黑体" pitchFamily="49" charset="-122"/>
              </a:rPr>
              <a:t>前面埋下伏笔</a:t>
            </a:r>
            <a:endParaRPr lang="zh-CN" altLang="en-US" sz="3200" dirty="0">
              <a:latin typeface="黑体" pitchFamily="49" charset="-122"/>
              <a:ea typeface="黑体" pitchFamily="49" charset="-122"/>
            </a:endParaRPr>
          </a:p>
        </p:txBody>
      </p:sp>
      <p:sp>
        <p:nvSpPr>
          <p:cNvPr id="8" name="TextBox 7"/>
          <p:cNvSpPr txBox="1"/>
          <p:nvPr/>
        </p:nvSpPr>
        <p:spPr>
          <a:xfrm>
            <a:off x="5749208" y="3643320"/>
            <a:ext cx="3071264" cy="584775"/>
          </a:xfrm>
          <a:prstGeom prst="rect">
            <a:avLst/>
          </a:prstGeom>
          <a:solidFill>
            <a:schemeClr val="accent6">
              <a:lumMod val="20000"/>
              <a:lumOff val="80000"/>
            </a:schemeClr>
          </a:solidFill>
        </p:spPr>
        <p:txBody>
          <a:bodyPr wrap="square" rtlCol="0">
            <a:spAutoFit/>
          </a:bodyPr>
          <a:lstStyle/>
          <a:p>
            <a:r>
              <a:rPr lang="zh-CN" altLang="en-US" sz="3200" dirty="0" smtClean="0">
                <a:latin typeface="黑体" pitchFamily="49" charset="-122"/>
                <a:ea typeface="黑体" pitchFamily="49" charset="-122"/>
              </a:rPr>
              <a:t>后面揭示答案</a:t>
            </a:r>
            <a:endParaRPr lang="zh-CN" altLang="en-US" sz="3200" dirty="0">
              <a:latin typeface="黑体" pitchFamily="49" charset="-122"/>
              <a:ea typeface="黑体" pitchFamily="49" charset="-122"/>
            </a:endParaRPr>
          </a:p>
        </p:txBody>
      </p:sp>
      <p:sp>
        <p:nvSpPr>
          <p:cNvPr id="9" name="下箭头 8"/>
          <p:cNvSpPr/>
          <p:nvPr/>
        </p:nvSpPr>
        <p:spPr>
          <a:xfrm>
            <a:off x="6878536" y="1131590"/>
            <a:ext cx="285752" cy="571504"/>
          </a:xfrm>
          <a:prstGeom prst="down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flipV="1">
            <a:off x="6950544" y="3003798"/>
            <a:ext cx="285752" cy="571504"/>
          </a:xfrm>
          <a:prstGeom prst="down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7767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animBg="1"/>
      <p:bldP spid="9" grpId="0" animBg="1"/>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22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015096" y="915566"/>
            <a:ext cx="7272808" cy="1989775"/>
          </a:xfrm>
          <a:prstGeom prst="rect">
            <a:avLst/>
          </a:prstGeom>
        </p:spPr>
        <p:txBody>
          <a:bodyPr wrap="square" lIns="68580" tIns="34290" rIns="68580" bIns="34290">
            <a:spAutoFit/>
          </a:bodyPr>
          <a:lstStyle/>
          <a:p>
            <a:pPr>
              <a:lnSpc>
                <a:spcPct val="130000"/>
              </a:lnSpc>
            </a:pPr>
            <a:r>
              <a:rPr lang="zh-CN" altLang="en-US" sz="3200" b="1" dirty="0" smtClean="0">
                <a:latin typeface="黑体" pitchFamily="49" charset="-122"/>
                <a:ea typeface="黑体" pitchFamily="49" charset="-122"/>
                <a:sym typeface="+mn-ea"/>
              </a:rPr>
              <a:t>    我们</a:t>
            </a:r>
            <a:r>
              <a:rPr lang="zh-CN" altLang="en-US" sz="3200" b="1" dirty="0">
                <a:latin typeface="黑体" pitchFamily="49" charset="-122"/>
                <a:ea typeface="黑体" pitchFamily="49" charset="-122"/>
                <a:sym typeface="+mn-ea"/>
              </a:rPr>
              <a:t>今天的幸福生活是无数革命先烈用鲜血换来的。除了李大钊</a:t>
            </a:r>
            <a:r>
              <a:rPr lang="zh-CN" altLang="en-US" sz="3200" b="1" dirty="0" smtClean="0">
                <a:latin typeface="黑体" pitchFamily="49" charset="-122"/>
                <a:ea typeface="黑体" pitchFamily="49" charset="-122"/>
                <a:sym typeface="+mn-ea"/>
              </a:rPr>
              <a:t>，你知道为国牺牲</a:t>
            </a:r>
            <a:r>
              <a:rPr lang="zh-CN" altLang="en-US" sz="3200" b="1" dirty="0">
                <a:latin typeface="黑体" pitchFamily="49" charset="-122"/>
                <a:ea typeface="黑体" pitchFamily="49" charset="-122"/>
                <a:sym typeface="+mn-ea"/>
              </a:rPr>
              <a:t>的革命者还有</a:t>
            </a:r>
            <a:r>
              <a:rPr lang="zh-CN" altLang="en-US" sz="3200" b="1" dirty="0" smtClean="0">
                <a:latin typeface="黑体" pitchFamily="49" charset="-122"/>
                <a:ea typeface="黑体" pitchFamily="49" charset="-122"/>
                <a:sym typeface="+mn-ea"/>
              </a:rPr>
              <a:t>哪些？</a:t>
            </a:r>
            <a:endParaRPr lang="zh-CN" altLang="en-US" sz="3200" b="1" dirty="0">
              <a:latin typeface="黑体" pitchFamily="49" charset="-122"/>
              <a:ea typeface="黑体" pitchFamily="49" charset="-122"/>
              <a:sym typeface="+mn-ea"/>
            </a:endParaRPr>
          </a:p>
        </p:txBody>
      </p:sp>
      <p:sp>
        <p:nvSpPr>
          <p:cNvPr id="4" name="文本框 6"/>
          <p:cNvSpPr txBox="1"/>
          <p:nvPr/>
        </p:nvSpPr>
        <p:spPr>
          <a:xfrm>
            <a:off x="2987824" y="4011910"/>
            <a:ext cx="2448271" cy="732508"/>
          </a:xfrm>
          <a:prstGeom prst="rect">
            <a:avLst/>
          </a:prstGeom>
          <a:noFill/>
        </p:spPr>
        <p:txBody>
          <a:bodyPr wrap="square" rtlCol="0" anchor="t">
            <a:spAutoFit/>
          </a:bodyPr>
          <a:lstStyle/>
          <a:p>
            <a:pPr>
              <a:lnSpc>
                <a:spcPct val="130000"/>
              </a:lnSpc>
            </a:pPr>
            <a:r>
              <a:rPr lang="zh-CN" altLang="en-US" sz="3200" dirty="0" smtClean="0">
                <a:latin typeface="黑体" pitchFamily="49" charset="-122"/>
                <a:ea typeface="黑体"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课后第</a:t>
            </a:r>
            <a:r>
              <a:rPr lang="en-US" altLang="zh-CN" sz="2800" b="1" dirty="0" smtClean="0">
                <a:solidFill>
                  <a:srgbClr val="FF0000"/>
                </a:solidFill>
                <a:latin typeface="楷体" panose="02010609060101010101" pitchFamily="49" charset="-122"/>
                <a:ea typeface="楷体" panose="02010609060101010101" pitchFamily="49" charset="-122"/>
              </a:rPr>
              <a:t>5</a:t>
            </a:r>
            <a:r>
              <a:rPr lang="zh-CN" altLang="en-US" sz="2800" b="1" dirty="0" smtClean="0">
                <a:solidFill>
                  <a:srgbClr val="FF0000"/>
                </a:solidFill>
                <a:latin typeface="楷体" panose="02010609060101010101" pitchFamily="49" charset="-122"/>
                <a:ea typeface="楷体" panose="02010609060101010101" pitchFamily="49" charset="-122"/>
              </a:rPr>
              <a:t>题</a:t>
            </a:r>
            <a:r>
              <a:rPr lang="zh-CN" altLang="en-US" sz="3200" dirty="0" smtClean="0">
                <a:latin typeface="黑体" pitchFamily="49" charset="-122"/>
                <a:ea typeface="黑体" pitchFamily="49" charset="-122"/>
              </a:rPr>
              <a:t>）</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3464773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1327"/>
          <a:stretch/>
        </p:blipFill>
        <p:spPr bwMode="auto">
          <a:xfrm>
            <a:off x="323527" y="627534"/>
            <a:ext cx="5796633" cy="3793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矩形 24"/>
          <p:cNvSpPr/>
          <p:nvPr/>
        </p:nvSpPr>
        <p:spPr>
          <a:xfrm>
            <a:off x="6300192" y="1203598"/>
            <a:ext cx="2088232" cy="2285241"/>
          </a:xfrm>
          <a:prstGeom prst="rect">
            <a:avLst/>
          </a:prstGeom>
        </p:spPr>
        <p:txBody>
          <a:bodyPr wrap="square" lIns="68580" tIns="34290" rIns="68580" bIns="34290">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面对敌人残酷审讯，坚贞不屈的赵一曼</a:t>
            </a:r>
            <a:endParaRPr lang="zh-CN" altLang="en-US" sz="36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74082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6096" y="1635646"/>
            <a:ext cx="2520280" cy="1177245"/>
          </a:xfrm>
          <a:prstGeom prst="rect">
            <a:avLst/>
          </a:prstGeom>
        </p:spPr>
        <p:txBody>
          <a:bodyPr wrap="square" lIns="68580" tIns="34290" rIns="68580" bIns="34290">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舍身炸碉堡的董存瑞</a:t>
            </a:r>
            <a:endParaRPr lang="zh-CN" altLang="en-US" sz="3600" b="1" dirty="0">
              <a:solidFill>
                <a:srgbClr val="0000FF"/>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0"/>
            <a:ext cx="3181622"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5663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19008" y="1148755"/>
            <a:ext cx="2443284" cy="2285241"/>
          </a:xfrm>
          <a:prstGeom prst="rect">
            <a:avLst/>
          </a:prstGeom>
        </p:spPr>
        <p:txBody>
          <a:bodyPr wrap="square" lIns="68580" tIns="34290" rIns="68580" bIns="34290">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为了不暴露目标，在火中纹丝不动的邱少云</a:t>
            </a:r>
            <a:endParaRPr lang="zh-CN" altLang="en-US" sz="3600" b="1" dirty="0">
              <a:solidFill>
                <a:srgbClr val="0000FF"/>
              </a:solidFill>
              <a:latin typeface="楷体" panose="02010609060101010101" pitchFamily="49" charset="-122"/>
              <a:ea typeface="楷体" panose="02010609060101010101" pitchFamily="49" charset="-122"/>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771549"/>
            <a:ext cx="5256585" cy="342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264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84168" y="1707654"/>
            <a:ext cx="2101658" cy="1177245"/>
          </a:xfrm>
          <a:prstGeom prst="rect">
            <a:avLst/>
          </a:prstGeom>
        </p:spPr>
        <p:txBody>
          <a:bodyPr wrap="square" lIns="68580" tIns="34290" rIns="68580" bIns="34290">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宁死不屈的刘胡兰</a:t>
            </a:r>
            <a:endParaRPr lang="zh-CN" altLang="en-US" sz="3600" b="1" dirty="0">
              <a:solidFill>
                <a:srgbClr val="0000FF"/>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258" y="699542"/>
            <a:ext cx="5358894" cy="356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5298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8"/>
          <p:cNvSpPr txBox="1">
            <a:spLocks noChangeArrowheads="1"/>
          </p:cNvSpPr>
          <p:nvPr/>
        </p:nvSpPr>
        <p:spPr bwMode="auto">
          <a:xfrm>
            <a:off x="2843808" y="2375034"/>
            <a:ext cx="136815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700" b="1" dirty="0" smtClean="0">
                <a:solidFill>
                  <a:srgbClr val="7030A0"/>
                </a:solidFill>
                <a:latin typeface="黑体" pitchFamily="49" charset="-122"/>
                <a:ea typeface="黑体" pitchFamily="49" charset="-122"/>
              </a:rPr>
              <a:t>被捕时</a:t>
            </a:r>
            <a:endParaRPr lang="zh-CN" altLang="en-US" sz="2700" b="1" dirty="0">
              <a:solidFill>
                <a:srgbClr val="7030A0"/>
              </a:solidFill>
              <a:latin typeface="黑体" pitchFamily="49" charset="-122"/>
              <a:ea typeface="黑体" pitchFamily="49" charset="-122"/>
            </a:endParaRPr>
          </a:p>
        </p:txBody>
      </p:sp>
      <p:sp>
        <p:nvSpPr>
          <p:cNvPr id="38" name="文本框 9"/>
          <p:cNvSpPr txBox="1">
            <a:spLocks noChangeArrowheads="1"/>
          </p:cNvSpPr>
          <p:nvPr/>
        </p:nvSpPr>
        <p:spPr bwMode="auto">
          <a:xfrm>
            <a:off x="2911002" y="1203598"/>
            <a:ext cx="530496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700" b="1" dirty="0" smtClean="0">
                <a:solidFill>
                  <a:srgbClr val="7030A0"/>
                </a:solidFill>
                <a:latin typeface="黑体" pitchFamily="49" charset="-122"/>
                <a:ea typeface="黑体" pitchFamily="49" charset="-122"/>
              </a:rPr>
              <a:t>被捕前</a:t>
            </a:r>
            <a:r>
              <a:rPr lang="en-US" altLang="zh-CN" sz="2700" b="1" dirty="0" smtClean="0">
                <a:solidFill>
                  <a:srgbClr val="FF0000"/>
                </a:solidFill>
                <a:latin typeface="黑体" pitchFamily="49" charset="-122"/>
                <a:ea typeface="黑体" pitchFamily="49" charset="-122"/>
              </a:rPr>
              <a:t>——</a:t>
            </a:r>
            <a:r>
              <a:rPr lang="zh-CN" altLang="en-US" sz="2700" b="1" dirty="0" smtClean="0">
                <a:solidFill>
                  <a:srgbClr val="7030A0"/>
                </a:solidFill>
                <a:latin typeface="黑体" pitchFamily="49" charset="-122"/>
                <a:ea typeface="黑体" pitchFamily="49" charset="-122"/>
              </a:rPr>
              <a:t>忠于革命事业</a:t>
            </a:r>
            <a:endParaRPr lang="zh-CN" altLang="en-US" sz="2700" b="1" dirty="0">
              <a:solidFill>
                <a:srgbClr val="7030A0"/>
              </a:solidFill>
              <a:latin typeface="黑体" pitchFamily="49" charset="-122"/>
              <a:ea typeface="黑体" pitchFamily="49" charset="-122"/>
            </a:endParaRPr>
          </a:p>
        </p:txBody>
      </p:sp>
      <p:sp>
        <p:nvSpPr>
          <p:cNvPr id="2" name="左大括号 1"/>
          <p:cNvSpPr/>
          <p:nvPr/>
        </p:nvSpPr>
        <p:spPr>
          <a:xfrm>
            <a:off x="2612829" y="1394733"/>
            <a:ext cx="246060" cy="2185129"/>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rgbClr val="FF0000"/>
              </a:solidFill>
            </a:endParaRPr>
          </a:p>
        </p:txBody>
      </p:sp>
      <p:sp>
        <p:nvSpPr>
          <p:cNvPr id="13" name="文本框 6"/>
          <p:cNvSpPr txBox="1"/>
          <p:nvPr/>
        </p:nvSpPr>
        <p:spPr>
          <a:xfrm>
            <a:off x="899592" y="2067694"/>
            <a:ext cx="1584176" cy="900246"/>
          </a:xfrm>
          <a:prstGeom prst="rect">
            <a:avLst/>
          </a:prstGeom>
          <a:noFill/>
        </p:spPr>
        <p:txBody>
          <a:bodyPr wrap="square" lIns="68580" tIns="34290" rIns="68580" bIns="34290">
            <a:spAutoFit/>
          </a:bodyPr>
          <a:lstStyle/>
          <a:p>
            <a:pPr eaLnBrk="1" hangingPunct="1">
              <a:buFont typeface="Arial" panose="020B0604020202020204" pitchFamily="34" charset="0"/>
              <a:buNone/>
              <a:defRPr/>
            </a:pPr>
            <a:r>
              <a:rPr lang="zh-CN" altLang="en-US" sz="2700" b="1" noProof="1" smtClean="0">
                <a:solidFill>
                  <a:srgbClr val="7030A0"/>
                </a:solidFill>
                <a:latin typeface="黑体" pitchFamily="49" charset="-122"/>
                <a:ea typeface="黑体" pitchFamily="49" charset="-122"/>
              </a:rPr>
              <a:t>十六年前</a:t>
            </a:r>
            <a:endParaRPr lang="en-US" altLang="zh-CN" sz="2700" b="1" noProof="1" smtClean="0">
              <a:solidFill>
                <a:srgbClr val="7030A0"/>
              </a:solidFill>
              <a:latin typeface="黑体" pitchFamily="49" charset="-122"/>
              <a:ea typeface="黑体" pitchFamily="49" charset="-122"/>
            </a:endParaRPr>
          </a:p>
          <a:p>
            <a:pPr eaLnBrk="1" hangingPunct="1">
              <a:buFont typeface="Arial" panose="020B0604020202020204" pitchFamily="34" charset="0"/>
              <a:buNone/>
              <a:defRPr/>
            </a:pPr>
            <a:r>
              <a:rPr lang="zh-CN" altLang="en-US" sz="2700" b="1" noProof="1" smtClean="0">
                <a:solidFill>
                  <a:srgbClr val="7030A0"/>
                </a:solidFill>
                <a:latin typeface="黑体" pitchFamily="49" charset="-122"/>
                <a:ea typeface="黑体" pitchFamily="49" charset="-122"/>
              </a:rPr>
              <a:t>的</a:t>
            </a:r>
            <a:r>
              <a:rPr lang="zh-CN" altLang="en-US" sz="2700" b="1" noProof="1">
                <a:solidFill>
                  <a:srgbClr val="7030A0"/>
                </a:solidFill>
                <a:latin typeface="黑体" pitchFamily="49" charset="-122"/>
                <a:ea typeface="黑体" pitchFamily="49" charset="-122"/>
              </a:rPr>
              <a:t>回忆</a:t>
            </a:r>
          </a:p>
        </p:txBody>
      </p:sp>
      <p:grpSp>
        <p:nvGrpSpPr>
          <p:cNvPr id="17" name="组合 16"/>
          <p:cNvGrpSpPr/>
          <p:nvPr/>
        </p:nvGrpSpPr>
        <p:grpSpPr>
          <a:xfrm>
            <a:off x="144081" y="308633"/>
            <a:ext cx="2843743" cy="561692"/>
            <a:chOff x="192083" y="411510"/>
            <a:chExt cx="2651725" cy="748922"/>
          </a:xfrm>
        </p:grpSpPr>
        <p:sp>
          <p:nvSpPr>
            <p:cNvPr id="18" name="文本框 14">
              <a:extLst>
                <a:ext uri="{FF2B5EF4-FFF2-40B4-BE49-F238E27FC236}">
                  <a16:creationId xmlns="" xmlns:a16="http://schemas.microsoft.com/office/drawing/2014/main" id="{E83FD7BB-D7E3-EF4B-BEBB-9F1DFCF1B616}"/>
                </a:ext>
              </a:extLst>
            </p:cNvPr>
            <p:cNvSpPr txBox="1"/>
            <p:nvPr/>
          </p:nvSpPr>
          <p:spPr>
            <a:xfrm>
              <a:off x="624428" y="411510"/>
              <a:ext cx="2219380" cy="74892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结构梳理</a:t>
              </a:r>
            </a:p>
          </p:txBody>
        </p:sp>
        <p:pic>
          <p:nvPicPr>
            <p:cNvPr id="20" name="图片 19">
              <a:extLst>
                <a:ext uri="{FF2B5EF4-FFF2-40B4-BE49-F238E27FC236}">
                  <a16:creationId xmlns="" xmlns:a16="http://schemas.microsoft.com/office/drawing/2014/main" id="{4B718F5D-0AAE-104C-8DD5-C80D03BD04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083" y="479078"/>
              <a:ext cx="366860" cy="681354"/>
            </a:xfrm>
            <a:prstGeom prst="rect">
              <a:avLst/>
            </a:prstGeom>
          </p:spPr>
        </p:pic>
      </p:grpSp>
      <p:sp>
        <p:nvSpPr>
          <p:cNvPr id="25" name="文本框 16"/>
          <p:cNvSpPr txBox="1">
            <a:spLocks noChangeArrowheads="1"/>
          </p:cNvSpPr>
          <p:nvPr/>
        </p:nvSpPr>
        <p:spPr bwMode="auto">
          <a:xfrm>
            <a:off x="2911002" y="3159723"/>
            <a:ext cx="4752528"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700" b="1" dirty="0" smtClean="0">
                <a:solidFill>
                  <a:srgbClr val="7030A0"/>
                </a:solidFill>
                <a:latin typeface="黑体" pitchFamily="49" charset="-122"/>
                <a:ea typeface="黑体" pitchFamily="49" charset="-122"/>
              </a:rPr>
              <a:t>法庭上</a:t>
            </a:r>
            <a:endParaRPr lang="zh-CN" altLang="en-US" sz="2700" b="1" dirty="0">
              <a:solidFill>
                <a:srgbClr val="7030A0"/>
              </a:solidFill>
              <a:latin typeface="黑体" pitchFamily="49" charset="-122"/>
              <a:ea typeface="黑体" pitchFamily="49" charset="-122"/>
            </a:endParaRPr>
          </a:p>
        </p:txBody>
      </p:sp>
      <p:sp>
        <p:nvSpPr>
          <p:cNvPr id="28" name="文本框 8"/>
          <p:cNvSpPr txBox="1">
            <a:spLocks noChangeArrowheads="1"/>
          </p:cNvSpPr>
          <p:nvPr/>
        </p:nvSpPr>
        <p:spPr bwMode="auto">
          <a:xfrm>
            <a:off x="5004048" y="2463592"/>
            <a:ext cx="1800199"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700" b="1" dirty="0" smtClean="0">
                <a:solidFill>
                  <a:srgbClr val="7030A0"/>
                </a:solidFill>
                <a:latin typeface="黑体" pitchFamily="49" charset="-122"/>
                <a:ea typeface="黑体" pitchFamily="49" charset="-122"/>
              </a:rPr>
              <a:t>临危不惧，视死如归</a:t>
            </a:r>
            <a:endParaRPr lang="zh-CN" altLang="en-US" sz="2700" b="1" dirty="0">
              <a:solidFill>
                <a:srgbClr val="7030A0"/>
              </a:solidFill>
              <a:latin typeface="黑体" pitchFamily="49" charset="-122"/>
              <a:ea typeface="黑体" pitchFamily="49" charset="-122"/>
            </a:endParaRPr>
          </a:p>
        </p:txBody>
      </p:sp>
      <p:cxnSp>
        <p:nvCxnSpPr>
          <p:cNvPr id="4" name="直接连接符 3"/>
          <p:cNvCxnSpPr/>
          <p:nvPr/>
        </p:nvCxnSpPr>
        <p:spPr>
          <a:xfrm>
            <a:off x="4067944" y="2643758"/>
            <a:ext cx="864096" cy="28803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139952" y="2931790"/>
            <a:ext cx="792088" cy="5040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95536" y="681539"/>
            <a:ext cx="8229231" cy="3240286"/>
          </a:xfrm>
          <a:prstGeom prst="rect">
            <a:avLst/>
          </a:prstGeom>
          <a:noFill/>
          <a:ln>
            <a:solidFill>
              <a:schemeClr val="tx1"/>
            </a:solidFill>
            <a:prstDash val="sys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1" name="Rectangle 7"/>
          <p:cNvSpPr>
            <a:spLocks noChangeArrowheads="1"/>
          </p:cNvSpPr>
          <p:nvPr/>
        </p:nvSpPr>
        <p:spPr bwMode="auto">
          <a:xfrm>
            <a:off x="2909728" y="1267252"/>
            <a:ext cx="5572164" cy="2654573"/>
          </a:xfrm>
          <a:prstGeom prst="rect">
            <a:avLst/>
          </a:prstGeom>
          <a:noFill/>
          <a:ln w="19050">
            <a:noFill/>
            <a:prstDash val="sysDash"/>
            <a:miter lim="800000"/>
          </a:ln>
        </p:spPr>
        <p:txBody>
          <a:bodyPr wrap="square" lIns="68580" tIns="34290" rIns="68580" bIns="34290" anchor="ctr">
            <a:spAutoFit/>
          </a:bodyPr>
          <a:lstStyle/>
          <a:p>
            <a:pPr>
              <a:lnSpc>
                <a:spcPct val="120000"/>
              </a:lnSpc>
            </a:pPr>
            <a:r>
              <a:rPr lang="zh-CN" altLang="en-US" sz="2800" b="1" dirty="0">
                <a:latin typeface="楷体" pitchFamily="49" charset="-122"/>
                <a:ea typeface="楷体" pitchFamily="49" charset="-122"/>
              </a:rPr>
              <a:t>中国共产党</a:t>
            </a:r>
            <a:r>
              <a:rPr lang="zh-CN" altLang="en-US" sz="2800" b="1" dirty="0" smtClean="0">
                <a:latin typeface="楷体" pitchFamily="49" charset="-122"/>
                <a:ea typeface="楷体" pitchFamily="49" charset="-122"/>
              </a:rPr>
              <a:t>的创始人和早期领导人。国共合作期间，在帮助孙中山确定联俄、联共、扶助农工三大政策和改组国民党的工作中起了重要作用。主要著作收录于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李大钊文集</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pic>
        <p:nvPicPr>
          <p:cNvPr id="2050" name="Picture 2" descr="http://pic1.hebei.com.cn/003/016/172/00301617274_aa01f5f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7" y="627534"/>
            <a:ext cx="2561118" cy="31863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2970336" y="801521"/>
            <a:ext cx="3374963" cy="500137"/>
          </a:xfrm>
          <a:prstGeom prst="rect">
            <a:avLst/>
          </a:prstGeom>
        </p:spPr>
        <p:txBody>
          <a:bodyPr wrap="none" lIns="68580" tIns="34290" rIns="68580" bIns="34290">
            <a:spAutoFit/>
          </a:bodyPr>
          <a:lstStyle/>
          <a:p>
            <a:r>
              <a:rPr lang="zh-CN" altLang="en-US" sz="2800" b="1" u="sng" dirty="0">
                <a:solidFill>
                  <a:srgbClr val="0000FF"/>
                </a:solidFill>
                <a:latin typeface="黑体" pitchFamily="49" charset="-122"/>
                <a:ea typeface="黑体" pitchFamily="49" charset="-122"/>
              </a:rPr>
              <a:t>李大钊</a:t>
            </a:r>
            <a:r>
              <a:rPr lang="en-US" altLang="zh-CN" sz="2800" dirty="0">
                <a:latin typeface="黑体" pitchFamily="49" charset="-122"/>
                <a:ea typeface="黑体" pitchFamily="49" charset="-122"/>
              </a:rPr>
              <a:t>(1889-1927) </a:t>
            </a:r>
          </a:p>
        </p:txBody>
      </p:sp>
    </p:spTree>
    <p:extLst>
      <p:ext uri="{BB962C8B-B14F-4D97-AF65-F5344CB8AC3E}">
        <p14:creationId xmlns:p14="http://schemas.microsoft.com/office/powerpoint/2010/main" val="383906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1131590"/>
            <a:ext cx="7818590" cy="3060838"/>
          </a:xfrm>
          <a:prstGeom prst="rect">
            <a:avLst/>
          </a:prstGeom>
          <a:noFill/>
          <a:ln>
            <a:noFill/>
          </a:ln>
        </p:spPr>
        <p:txBody>
          <a:bodyPr wrap="square" lIns="68580" tIns="34290" rIns="68580" bIns="34290" rtlCol="0" anchor="t">
            <a:spAutoFit/>
          </a:bodyPr>
          <a:lstStyle/>
          <a:p>
            <a:pPr fontAlgn="auto">
              <a:lnSpc>
                <a:spcPct val="120000"/>
              </a:lnSpc>
            </a:pPr>
            <a:r>
              <a:rPr lang="zh-CN" altLang="en-US" sz="2700" b="1" dirty="0" smtClean="0">
                <a:latin typeface="楷体" pitchFamily="49" charset="-122"/>
                <a:ea typeface="楷体" pitchFamily="49" charset="-122"/>
              </a:rPr>
              <a:t>    本文按照时间顺序，写了被捕前父亲烧掉文件和书籍，工友阎振三被抓，反映出</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，被捕时，写了敌人的</a:t>
            </a:r>
            <a:r>
              <a:rPr lang="zh-CN" altLang="en-US" sz="2700" b="1" u="sng" dirty="0" smtClean="0">
                <a:latin typeface="楷体" pitchFamily="49" charset="-122"/>
                <a:ea typeface="楷体" pitchFamily="49" charset="-122"/>
              </a:rPr>
              <a:t>        </a:t>
            </a:r>
            <a:r>
              <a:rPr lang="en-US" altLang="zh-CN" sz="2700" b="1" u="sng" dirty="0" smtClean="0">
                <a:latin typeface="楷体" pitchFamily="49" charset="-122"/>
                <a:ea typeface="楷体" pitchFamily="49" charset="-122"/>
              </a:rPr>
              <a:t>__</a:t>
            </a:r>
            <a:r>
              <a:rPr lang="zh-CN" altLang="en-US" sz="2700" b="1" dirty="0" smtClean="0">
                <a:latin typeface="楷体" pitchFamily="49" charset="-122"/>
                <a:ea typeface="楷体" pitchFamily="49" charset="-122"/>
              </a:rPr>
              <a:t>与父亲的</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；法庭上描写了李大钊的</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，被害后写了</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，展现了革命先烈的</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品质，表达了作者对父亲的</a:t>
            </a:r>
            <a:r>
              <a:rPr lang="zh-CN" altLang="en-US" sz="2700" b="1" u="sng" dirty="0" smtClean="0">
                <a:latin typeface="楷体" pitchFamily="49" charset="-122"/>
                <a:ea typeface="楷体" pitchFamily="49" charset="-122"/>
              </a:rPr>
              <a:t>             </a:t>
            </a:r>
            <a:r>
              <a:rPr lang="zh-CN" altLang="en-US" sz="2700" b="1" dirty="0" smtClean="0">
                <a:latin typeface="楷体" pitchFamily="49" charset="-122"/>
                <a:ea typeface="楷体" pitchFamily="49" charset="-122"/>
              </a:rPr>
              <a:t>。</a:t>
            </a:r>
            <a:endParaRPr lang="zh-CN" altLang="en-US" sz="2700" b="1" dirty="0">
              <a:latin typeface="楷体" pitchFamily="49" charset="-122"/>
              <a:ea typeface="楷体" pitchFamily="49" charset="-122"/>
            </a:endParaRPr>
          </a:p>
        </p:txBody>
      </p:sp>
      <p:sp>
        <p:nvSpPr>
          <p:cNvPr id="5" name="矩形 4"/>
          <p:cNvSpPr/>
          <p:nvPr/>
        </p:nvSpPr>
        <p:spPr>
          <a:xfrm>
            <a:off x="3995936" y="3584611"/>
            <a:ext cx="2160240" cy="500137"/>
          </a:xfrm>
          <a:prstGeom prst="rect">
            <a:avLst/>
          </a:prstGeom>
        </p:spPr>
        <p:txBody>
          <a:bodyPr wrap="square" lIns="68580" tIns="34290" rIns="68580" bIns="34290">
            <a:spAutoFit/>
          </a:bodyPr>
          <a:lstStyle/>
          <a:p>
            <a:r>
              <a:rPr lang="zh-CN" altLang="en-US" sz="2700" b="1" dirty="0" smtClean="0">
                <a:solidFill>
                  <a:srgbClr val="FF0000"/>
                </a:solidFill>
                <a:latin typeface="楷体" pitchFamily="49" charset="-122"/>
                <a:ea typeface="楷体" pitchFamily="49" charset="-122"/>
              </a:rPr>
              <a:t>敬仰与怀念</a:t>
            </a:r>
            <a:endParaRPr lang="zh-CN" altLang="en-US" sz="2700" b="1" dirty="0">
              <a:solidFill>
                <a:srgbClr val="FF0000"/>
              </a:solidFill>
              <a:latin typeface="楷体" pitchFamily="49" charset="-122"/>
              <a:ea typeface="楷体" pitchFamily="49" charset="-122"/>
            </a:endParaRPr>
          </a:p>
        </p:txBody>
      </p:sp>
      <p:sp>
        <p:nvSpPr>
          <p:cNvPr id="8" name="TextBox 7"/>
          <p:cNvSpPr txBox="1"/>
          <p:nvPr/>
        </p:nvSpPr>
        <p:spPr>
          <a:xfrm>
            <a:off x="5652120" y="1621231"/>
            <a:ext cx="3096344" cy="523220"/>
          </a:xfrm>
          <a:prstGeom prst="rect">
            <a:avLst/>
          </a:prstGeom>
          <a:noFill/>
        </p:spPr>
        <p:txBody>
          <a:bodyPr wrap="square" rtlCol="0">
            <a:spAutoFit/>
          </a:bodyPr>
          <a:lstStyle/>
          <a:p>
            <a:r>
              <a:rPr lang="zh-CN" altLang="en-US" sz="2700" b="1" dirty="0" smtClean="0">
                <a:solidFill>
                  <a:srgbClr val="FF0000"/>
                </a:solidFill>
                <a:latin typeface="楷体" pitchFamily="49" charset="-122"/>
                <a:ea typeface="楷体" pitchFamily="49" charset="-122"/>
              </a:rPr>
              <a:t>形势险恶、危险</a:t>
            </a:r>
            <a:endParaRPr lang="zh-CN" altLang="en-US" sz="2700" b="1" dirty="0">
              <a:solidFill>
                <a:srgbClr val="FF0000"/>
              </a:solidFill>
              <a:latin typeface="楷体" pitchFamily="49" charset="-122"/>
              <a:ea typeface="楷体" pitchFamily="49" charset="-122"/>
            </a:endParaRPr>
          </a:p>
        </p:txBody>
      </p:sp>
      <p:sp>
        <p:nvSpPr>
          <p:cNvPr id="9" name="TextBox 8"/>
          <p:cNvSpPr txBox="1"/>
          <p:nvPr/>
        </p:nvSpPr>
        <p:spPr>
          <a:xfrm>
            <a:off x="3635896" y="2072443"/>
            <a:ext cx="2160240" cy="523220"/>
          </a:xfrm>
          <a:prstGeom prst="rect">
            <a:avLst/>
          </a:prstGeom>
          <a:noFill/>
        </p:spPr>
        <p:txBody>
          <a:bodyPr wrap="square" rtlCol="0">
            <a:spAutoFit/>
          </a:bodyPr>
          <a:lstStyle/>
          <a:p>
            <a:r>
              <a:rPr lang="zh-CN" altLang="en-US" sz="2700" b="1" dirty="0" smtClean="0">
                <a:solidFill>
                  <a:srgbClr val="FF0000"/>
                </a:solidFill>
                <a:latin typeface="楷体" pitchFamily="49" charset="-122"/>
                <a:ea typeface="楷体" pitchFamily="49" charset="-122"/>
              </a:rPr>
              <a:t>心虚、残暴</a:t>
            </a:r>
            <a:endParaRPr lang="zh-CN" altLang="en-US" sz="2700" b="1" dirty="0">
              <a:solidFill>
                <a:srgbClr val="FF0000"/>
              </a:solidFill>
              <a:latin typeface="楷体" pitchFamily="49" charset="-122"/>
              <a:ea typeface="楷体" pitchFamily="49" charset="-122"/>
            </a:endParaRPr>
          </a:p>
        </p:txBody>
      </p:sp>
      <p:sp>
        <p:nvSpPr>
          <p:cNvPr id="14" name="TextBox 13"/>
          <p:cNvSpPr txBox="1"/>
          <p:nvPr/>
        </p:nvSpPr>
        <p:spPr>
          <a:xfrm>
            <a:off x="6732240" y="2125287"/>
            <a:ext cx="1872208" cy="523220"/>
          </a:xfrm>
          <a:prstGeom prst="rect">
            <a:avLst/>
          </a:prstGeom>
          <a:noFill/>
        </p:spPr>
        <p:txBody>
          <a:bodyPr wrap="square" rtlCol="0">
            <a:spAutoFit/>
          </a:bodyPr>
          <a:lstStyle/>
          <a:p>
            <a:r>
              <a:rPr lang="zh-CN" altLang="en-US" sz="2700" b="1" dirty="0" smtClean="0">
                <a:solidFill>
                  <a:srgbClr val="FF0000"/>
                </a:solidFill>
                <a:latin typeface="楷体" pitchFamily="49" charset="-122"/>
                <a:ea typeface="楷体" pitchFamily="49" charset="-122"/>
              </a:rPr>
              <a:t>处变不惊</a:t>
            </a:r>
            <a:endParaRPr lang="zh-CN" altLang="en-US" sz="2700" b="1" dirty="0">
              <a:solidFill>
                <a:srgbClr val="FF0000"/>
              </a:solidFill>
              <a:latin typeface="楷体" pitchFamily="49" charset="-122"/>
              <a:ea typeface="楷体" pitchFamily="49" charset="-122"/>
            </a:endParaRPr>
          </a:p>
        </p:txBody>
      </p:sp>
      <p:sp>
        <p:nvSpPr>
          <p:cNvPr id="15" name="TextBox 14"/>
          <p:cNvSpPr txBox="1"/>
          <p:nvPr/>
        </p:nvSpPr>
        <p:spPr>
          <a:xfrm>
            <a:off x="4283968" y="2629343"/>
            <a:ext cx="2088232" cy="523220"/>
          </a:xfrm>
          <a:prstGeom prst="rect">
            <a:avLst/>
          </a:prstGeom>
          <a:noFill/>
        </p:spPr>
        <p:txBody>
          <a:bodyPr wrap="square" rtlCol="0">
            <a:spAutoFit/>
          </a:bodyPr>
          <a:lstStyle/>
          <a:p>
            <a:r>
              <a:rPr lang="zh-CN" altLang="en-US" sz="2700" b="1" dirty="0" smtClean="0">
                <a:solidFill>
                  <a:srgbClr val="FF0000"/>
                </a:solidFill>
                <a:latin typeface="楷体" pitchFamily="49" charset="-122"/>
                <a:ea typeface="楷体" pitchFamily="49" charset="-122"/>
              </a:rPr>
              <a:t>镇定、沉着</a:t>
            </a:r>
            <a:endParaRPr lang="zh-CN" altLang="en-US" sz="2700" b="1" dirty="0">
              <a:solidFill>
                <a:srgbClr val="FF0000"/>
              </a:solidFill>
              <a:latin typeface="楷体" pitchFamily="49" charset="-122"/>
              <a:ea typeface="楷体" pitchFamily="49" charset="-122"/>
            </a:endParaRPr>
          </a:p>
        </p:txBody>
      </p:sp>
      <p:sp>
        <p:nvSpPr>
          <p:cNvPr id="16" name="TextBox 15"/>
          <p:cNvSpPr txBox="1"/>
          <p:nvPr/>
        </p:nvSpPr>
        <p:spPr>
          <a:xfrm>
            <a:off x="1043608" y="3080555"/>
            <a:ext cx="1872208" cy="523220"/>
          </a:xfrm>
          <a:prstGeom prst="rect">
            <a:avLst/>
          </a:prstGeom>
          <a:noFill/>
        </p:spPr>
        <p:txBody>
          <a:bodyPr wrap="square" rtlCol="0">
            <a:spAutoFit/>
          </a:bodyPr>
          <a:lstStyle/>
          <a:p>
            <a:r>
              <a:rPr lang="zh-CN" altLang="en-US" sz="2700" b="1" dirty="0" smtClean="0">
                <a:solidFill>
                  <a:srgbClr val="FF0000"/>
                </a:solidFill>
                <a:latin typeface="楷体" pitchFamily="49" charset="-122"/>
                <a:ea typeface="楷体" pitchFamily="49" charset="-122"/>
              </a:rPr>
              <a:t>无比沉痛</a:t>
            </a:r>
            <a:endParaRPr lang="zh-CN" altLang="en-US" sz="2700" b="1" dirty="0">
              <a:solidFill>
                <a:srgbClr val="FF0000"/>
              </a:solidFill>
              <a:latin typeface="楷体" pitchFamily="49" charset="-122"/>
              <a:ea typeface="楷体" pitchFamily="49" charset="-122"/>
            </a:endParaRPr>
          </a:p>
        </p:txBody>
      </p:sp>
      <p:sp>
        <p:nvSpPr>
          <p:cNvPr id="17" name="TextBox 16"/>
          <p:cNvSpPr txBox="1"/>
          <p:nvPr/>
        </p:nvSpPr>
        <p:spPr>
          <a:xfrm>
            <a:off x="5868144" y="3080555"/>
            <a:ext cx="1800200" cy="523220"/>
          </a:xfrm>
          <a:prstGeom prst="rect">
            <a:avLst/>
          </a:prstGeom>
          <a:noFill/>
        </p:spPr>
        <p:txBody>
          <a:bodyPr wrap="square" rtlCol="0">
            <a:spAutoFit/>
          </a:bodyPr>
          <a:lstStyle/>
          <a:p>
            <a:r>
              <a:rPr lang="zh-CN" altLang="en-US" sz="2800" b="1" dirty="0" smtClean="0">
                <a:solidFill>
                  <a:srgbClr val="FF0000"/>
                </a:solidFill>
                <a:latin typeface="楷体" pitchFamily="49" charset="-122"/>
                <a:ea typeface="楷体" pitchFamily="49" charset="-122"/>
              </a:rPr>
              <a:t>忠于革命</a:t>
            </a:r>
            <a:endParaRPr lang="zh-CN" altLang="en-US" sz="2800" b="1" dirty="0">
              <a:solidFill>
                <a:srgbClr val="FF0000"/>
              </a:solidFill>
              <a:latin typeface="楷体" pitchFamily="49" charset="-122"/>
              <a:ea typeface="楷体" pitchFamily="49" charset="-122"/>
            </a:endParaRPr>
          </a:p>
        </p:txBody>
      </p:sp>
      <p:grpSp>
        <p:nvGrpSpPr>
          <p:cNvPr id="10" name="组合 9"/>
          <p:cNvGrpSpPr/>
          <p:nvPr/>
        </p:nvGrpSpPr>
        <p:grpSpPr>
          <a:xfrm>
            <a:off x="179512" y="308633"/>
            <a:ext cx="2808312" cy="561692"/>
            <a:chOff x="218531" y="411510"/>
            <a:chExt cx="2442653" cy="748922"/>
          </a:xfrm>
        </p:grpSpPr>
        <p:sp>
          <p:nvSpPr>
            <p:cNvPr id="11" name="文本框 14">
              <a:extLst>
                <a:ext uri="{FF2B5EF4-FFF2-40B4-BE49-F238E27FC236}">
                  <a16:creationId xmlns="" xmlns:a16="http://schemas.microsoft.com/office/drawing/2014/main" id="{4A3C3B97-39E1-8A49-BBB7-0945BB059AA6}"/>
                </a:ext>
              </a:extLst>
            </p:cNvPr>
            <p:cNvSpPr txBox="1"/>
            <p:nvPr/>
          </p:nvSpPr>
          <p:spPr>
            <a:xfrm>
              <a:off x="624427" y="411510"/>
              <a:ext cx="2036757" cy="74892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主题概括</a:t>
              </a:r>
            </a:p>
          </p:txBody>
        </p:sp>
        <p:pic>
          <p:nvPicPr>
            <p:cNvPr id="12" name="图片 11">
              <a:extLst>
                <a:ext uri="{FF2B5EF4-FFF2-40B4-BE49-F238E27FC236}">
                  <a16:creationId xmlns="" xmlns:a16="http://schemas.microsoft.com/office/drawing/2014/main" id="{87D1F651-71EF-204B-84FC-94E7EED152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531" y="464186"/>
              <a:ext cx="405896" cy="684661"/>
            </a:xfrm>
            <a:prstGeom prst="rect">
              <a:avLst/>
            </a:prstGeom>
          </p:spPr>
        </p:pic>
      </p:grpSp>
    </p:spTree>
    <p:extLst>
      <p:ext uri="{BB962C8B-B14F-4D97-AF65-F5344CB8AC3E}">
        <p14:creationId xmlns:p14="http://schemas.microsoft.com/office/powerpoint/2010/main" val="1398142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4" grpId="0"/>
      <p:bldP spid="15" grpId="0"/>
      <p:bldP spid="16"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6883" y="308633"/>
            <a:ext cx="2306885" cy="561692"/>
            <a:chOff x="222231" y="411510"/>
            <a:chExt cx="2333545" cy="748922"/>
          </a:xfrm>
        </p:grpSpPr>
        <p:sp>
          <p:nvSpPr>
            <p:cNvPr id="8" name="文本框 14">
              <a:extLst>
                <a:ext uri="{FF2B5EF4-FFF2-40B4-BE49-F238E27FC236}">
                  <a16:creationId xmlns="" xmlns:a16="http://schemas.microsoft.com/office/drawing/2014/main" id="{8C3BBCB5-2B2C-484A-A126-C71674BA7BCE}"/>
                </a:ext>
              </a:extLst>
            </p:cNvPr>
            <p:cNvSpPr txBox="1"/>
            <p:nvPr/>
          </p:nvSpPr>
          <p:spPr>
            <a:xfrm>
              <a:off x="624427" y="411510"/>
              <a:ext cx="1931349" cy="74892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拓展延伸</a:t>
              </a:r>
            </a:p>
          </p:txBody>
        </p:sp>
        <p:pic>
          <p:nvPicPr>
            <p:cNvPr id="9" name="图片 8">
              <a:extLst>
                <a:ext uri="{FF2B5EF4-FFF2-40B4-BE49-F238E27FC236}">
                  <a16:creationId xmlns="" xmlns:a16="http://schemas.microsoft.com/office/drawing/2014/main" id="{1E6CD915-17EA-1141-B92C-9C186F2A75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231" y="548679"/>
              <a:ext cx="366860" cy="564545"/>
            </a:xfrm>
            <a:prstGeom prst="rect">
              <a:avLst/>
            </a:prstGeom>
          </p:spPr>
        </p:pic>
      </p:grpSp>
      <p:sp>
        <p:nvSpPr>
          <p:cNvPr id="11" name="TextBox 10"/>
          <p:cNvSpPr txBox="1"/>
          <p:nvPr/>
        </p:nvSpPr>
        <p:spPr>
          <a:xfrm>
            <a:off x="2469148" y="987574"/>
            <a:ext cx="3796260" cy="609398"/>
          </a:xfrm>
          <a:prstGeom prst="rect">
            <a:avLst/>
          </a:prstGeom>
          <a:noFill/>
        </p:spPr>
        <p:txBody>
          <a:bodyPr wrap="square" rtlCol="0">
            <a:spAutoFit/>
          </a:bodyPr>
          <a:lstStyle/>
          <a:p>
            <a:pPr>
              <a:lnSpc>
                <a:spcPct val="120000"/>
              </a:lnSpc>
            </a:pPr>
            <a:r>
              <a:rPr lang="zh-CN" altLang="en-US" sz="2800" dirty="0" smtClean="0">
                <a:latin typeface="黑体" panose="02010609060101010101" pitchFamily="49" charset="-122"/>
                <a:ea typeface="黑体" panose="02010609060101010101" pitchFamily="49" charset="-122"/>
              </a:rPr>
              <a:t>李大钊</a:t>
            </a:r>
            <a:r>
              <a:rPr lang="zh-CN" altLang="en-US" sz="2800" dirty="0">
                <a:latin typeface="黑体" panose="02010609060101010101" pitchFamily="49" charset="-122"/>
                <a:ea typeface="黑体" panose="02010609060101010101" pitchFamily="49" charset="-122"/>
              </a:rPr>
              <a:t>的墓碑上的</a:t>
            </a:r>
            <a:r>
              <a:rPr lang="zh-CN" altLang="en-US" sz="2800" dirty="0" smtClean="0">
                <a:latin typeface="黑体" panose="02010609060101010101" pitchFamily="49" charset="-122"/>
                <a:ea typeface="黑体" panose="02010609060101010101" pitchFamily="49" charset="-122"/>
              </a:rPr>
              <a:t>评价</a:t>
            </a:r>
            <a:endParaRPr lang="zh-CN" altLang="en-US" sz="2800" dirty="0">
              <a:latin typeface="黑体" panose="02010609060101010101" pitchFamily="49" charset="-122"/>
              <a:ea typeface="黑体" panose="02010609060101010101" pitchFamily="49" charset="-122"/>
            </a:endParaRPr>
          </a:p>
        </p:txBody>
      </p:sp>
      <p:sp>
        <p:nvSpPr>
          <p:cNvPr id="2" name="矩形 1"/>
          <p:cNvSpPr/>
          <p:nvPr/>
        </p:nvSpPr>
        <p:spPr>
          <a:xfrm>
            <a:off x="574484" y="1779662"/>
            <a:ext cx="7597916" cy="1815882"/>
          </a:xfrm>
          <a:prstGeom prst="rect">
            <a:avLst/>
          </a:prstGeom>
          <a:solidFill>
            <a:schemeClr val="accent6">
              <a:lumMod val="20000"/>
              <a:lumOff val="80000"/>
            </a:schemeClr>
          </a:solidFill>
        </p:spPr>
        <p:txBody>
          <a:bodyPr wrap="squar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他</a:t>
            </a:r>
            <a:r>
              <a:rPr lang="zh-CN" altLang="en-US" sz="2800" b="1" dirty="0">
                <a:latin typeface="楷体" panose="02010609060101010101" pitchFamily="49" charset="-122"/>
                <a:ea typeface="楷体" panose="02010609060101010101" pitchFamily="49" charset="-122"/>
              </a:rPr>
              <a:t>对中国人民的解放事业，对马克思主义的信仰和</a:t>
            </a:r>
            <a:r>
              <a:rPr lang="zh-CN" altLang="en-US" sz="2800" b="1" dirty="0" smtClean="0">
                <a:latin typeface="楷体" panose="02010609060101010101" pitchFamily="49" charset="-122"/>
                <a:ea typeface="楷体" panose="02010609060101010101" pitchFamily="49" charset="-122"/>
              </a:rPr>
              <a:t>无产阶级</a:t>
            </a:r>
            <a:r>
              <a:rPr lang="zh-CN" altLang="en-US" sz="2800" b="1" dirty="0">
                <a:latin typeface="楷体" panose="02010609060101010101" pitchFamily="49" charset="-122"/>
                <a:ea typeface="楷体" panose="02010609060101010101" pitchFamily="49" charset="-122"/>
              </a:rPr>
              <a:t>的革命前途无限忠诚。他为在我国开创和发展共产主义运动的大无畏的献身精神，永远是一切革命者的光辉典范。</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563638"/>
            <a:ext cx="2808312" cy="2308324"/>
          </a:xfrm>
          <a:prstGeom prst="rect">
            <a:avLst/>
          </a:prstGeom>
        </p:spPr>
        <p:txBody>
          <a:bodyPr wrap="square">
            <a:spAutoFit/>
          </a:bodyPr>
          <a:lstStyle/>
          <a:p>
            <a:r>
              <a:rPr lang="zh-CN" altLang="en-US" sz="1800" dirty="0" smtClean="0">
                <a:latin typeface="黑体" pitchFamily="49" charset="-122"/>
                <a:ea typeface="黑体" pitchFamily="49" charset="-122"/>
              </a:rPr>
              <a:t>    为人</a:t>
            </a:r>
            <a:r>
              <a:rPr lang="zh-CN" altLang="en-US" sz="1800" dirty="0">
                <a:latin typeface="黑体" pitchFamily="49" charset="-122"/>
                <a:ea typeface="黑体" pitchFamily="49" charset="-122"/>
              </a:rPr>
              <a:t>进出的门紧锁着，</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为狗爬出的洞敞开着，</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一个声音高叫着：</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a:t>
            </a:r>
            <a:r>
              <a:rPr lang="en-US" altLang="zh-CN" sz="1800" dirty="0" smtClean="0">
                <a:latin typeface="黑体" pitchFamily="49" charset="-122"/>
                <a:ea typeface="黑体" pitchFamily="49" charset="-122"/>
              </a:rPr>
              <a:t>——</a:t>
            </a:r>
            <a:r>
              <a:rPr lang="zh-CN" altLang="en-US" sz="1800" dirty="0" smtClean="0">
                <a:latin typeface="黑体" pitchFamily="49" charset="-122"/>
                <a:ea typeface="黑体" pitchFamily="49" charset="-122"/>
              </a:rPr>
              <a:t>爬</a:t>
            </a:r>
            <a:r>
              <a:rPr lang="zh-CN" altLang="en-US" sz="1800" dirty="0">
                <a:latin typeface="黑体" pitchFamily="49" charset="-122"/>
                <a:ea typeface="黑体" pitchFamily="49" charset="-122"/>
              </a:rPr>
              <a:t>出来吧，给你自由</a:t>
            </a:r>
            <a:r>
              <a:rPr lang="zh-CN" altLang="en-US" sz="1800" dirty="0" smtClean="0">
                <a:latin typeface="黑体" pitchFamily="49" charset="-122"/>
                <a:ea typeface="黑体" pitchFamily="49" charset="-122"/>
              </a:rPr>
              <a:t>！</a:t>
            </a:r>
            <a:r>
              <a:rPr lang="zh-CN" altLang="en-US" dirty="0"/>
              <a:t>　</a:t>
            </a:r>
          </a:p>
        </p:txBody>
      </p:sp>
      <p:sp>
        <p:nvSpPr>
          <p:cNvPr id="3" name="矩形 2"/>
          <p:cNvSpPr/>
          <p:nvPr/>
        </p:nvSpPr>
        <p:spPr>
          <a:xfrm>
            <a:off x="5436096" y="1501223"/>
            <a:ext cx="3168352" cy="2308324"/>
          </a:xfrm>
          <a:prstGeom prst="rect">
            <a:avLst/>
          </a:prstGeom>
        </p:spPr>
        <p:txBody>
          <a:bodyPr wrap="square">
            <a:spAutoFit/>
          </a:bodyPr>
          <a:lstStyle/>
          <a:p>
            <a:r>
              <a:rPr lang="zh-CN" altLang="en-US" sz="1800" dirty="0">
                <a:latin typeface="黑体" pitchFamily="49" charset="-122"/>
                <a:ea typeface="黑体" pitchFamily="49" charset="-122"/>
              </a:rPr>
              <a:t>　　我希望有一天，</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地下的烈火，</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将我连这活棺材</a:t>
            </a:r>
            <a:r>
              <a:rPr lang="zh-CN" altLang="en-US" sz="1800" dirty="0" smtClean="0">
                <a:latin typeface="黑体" pitchFamily="49" charset="-122"/>
                <a:ea typeface="黑体" pitchFamily="49" charset="-122"/>
              </a:rPr>
              <a:t>一齐烧</a:t>
            </a:r>
            <a:r>
              <a:rPr lang="zh-CN" altLang="en-US" sz="1800" dirty="0">
                <a:latin typeface="黑体" pitchFamily="49" charset="-122"/>
                <a:ea typeface="黑体" pitchFamily="49" charset="-122"/>
              </a:rPr>
              <a:t>掉，</a:t>
            </a:r>
          </a:p>
          <a:p>
            <a:endParaRPr lang="zh-CN" altLang="en-US" sz="1800" dirty="0">
              <a:latin typeface="黑体" pitchFamily="49" charset="-122"/>
              <a:ea typeface="黑体" pitchFamily="49" charset="-122"/>
            </a:endParaRPr>
          </a:p>
          <a:p>
            <a:r>
              <a:rPr lang="zh-CN" altLang="en-US" sz="1800" dirty="0">
                <a:latin typeface="黑体" pitchFamily="49" charset="-122"/>
                <a:ea typeface="黑体" pitchFamily="49" charset="-122"/>
              </a:rPr>
              <a:t>　　我应该在烈火与热血中</a:t>
            </a:r>
            <a:r>
              <a:rPr lang="zh-CN" altLang="en-US" sz="1800" dirty="0" smtClean="0">
                <a:latin typeface="黑体" pitchFamily="49" charset="-122"/>
                <a:ea typeface="黑体" pitchFamily="49" charset="-122"/>
              </a:rPr>
              <a:t>得 </a:t>
            </a:r>
            <a:endParaRPr lang="en-US" altLang="zh-CN" sz="1800" dirty="0" smtClean="0">
              <a:latin typeface="黑体" pitchFamily="49" charset="-122"/>
              <a:ea typeface="黑体" pitchFamily="49" charset="-122"/>
            </a:endParaRPr>
          </a:p>
          <a:p>
            <a:r>
              <a:rPr lang="en-US" altLang="zh-CN" sz="1800" dirty="0">
                <a:latin typeface="黑体" pitchFamily="49" charset="-122"/>
                <a:ea typeface="黑体" pitchFamily="49" charset="-122"/>
              </a:rPr>
              <a:t> </a:t>
            </a:r>
            <a:r>
              <a:rPr lang="en-US" altLang="zh-CN" sz="1800" dirty="0" smtClean="0">
                <a:latin typeface="黑体" pitchFamily="49" charset="-122"/>
                <a:ea typeface="黑体" pitchFamily="49" charset="-122"/>
              </a:rPr>
              <a:t>   </a:t>
            </a:r>
            <a:r>
              <a:rPr lang="zh-CN" altLang="en-US" sz="1800" dirty="0" smtClean="0">
                <a:latin typeface="黑体" pitchFamily="49" charset="-122"/>
                <a:ea typeface="黑体" pitchFamily="49" charset="-122"/>
              </a:rPr>
              <a:t>到</a:t>
            </a:r>
            <a:r>
              <a:rPr lang="zh-CN" altLang="en-US" sz="1800" dirty="0">
                <a:latin typeface="黑体" pitchFamily="49" charset="-122"/>
                <a:ea typeface="黑体" pitchFamily="49" charset="-122"/>
              </a:rPr>
              <a:t>永生！</a:t>
            </a:r>
          </a:p>
        </p:txBody>
      </p:sp>
      <p:sp>
        <p:nvSpPr>
          <p:cNvPr id="4" name="矩形 3"/>
          <p:cNvSpPr/>
          <p:nvPr/>
        </p:nvSpPr>
        <p:spPr>
          <a:xfrm>
            <a:off x="3087688" y="413337"/>
            <a:ext cx="2286000" cy="954107"/>
          </a:xfrm>
          <a:prstGeom prst="rect">
            <a:avLst/>
          </a:prstGeom>
        </p:spPr>
        <p:txBody>
          <a:bodyPr>
            <a:spAutoFit/>
          </a:bodyPr>
          <a:lstStyle/>
          <a:p>
            <a:pPr lvl="0" algn="ctr"/>
            <a:r>
              <a:rPr lang="zh-CN" altLang="en-US" sz="3200" dirty="0">
                <a:solidFill>
                  <a:prstClr val="black"/>
                </a:solidFill>
                <a:latin typeface="黑体" pitchFamily="49" charset="-122"/>
                <a:ea typeface="黑体" pitchFamily="49" charset="-122"/>
              </a:rPr>
              <a:t> </a:t>
            </a:r>
            <a:r>
              <a:rPr lang="zh-CN" altLang="en-US" sz="3200" dirty="0" smtClean="0">
                <a:solidFill>
                  <a:prstClr val="black"/>
                </a:solidFill>
                <a:latin typeface="黑体" pitchFamily="49" charset="-122"/>
                <a:ea typeface="黑体" pitchFamily="49" charset="-122"/>
              </a:rPr>
              <a:t>囚 歌</a:t>
            </a:r>
            <a:endParaRPr lang="en-US" altLang="zh-CN" sz="3200" dirty="0">
              <a:solidFill>
                <a:prstClr val="black"/>
              </a:solidFill>
              <a:latin typeface="黑体" pitchFamily="49" charset="-122"/>
              <a:ea typeface="黑体" pitchFamily="49" charset="-122"/>
            </a:endParaRPr>
          </a:p>
          <a:p>
            <a:pPr lvl="0" algn="ctr"/>
            <a:r>
              <a:rPr lang="zh-CN" altLang="en-US" sz="2400" dirty="0" smtClean="0">
                <a:solidFill>
                  <a:srgbClr val="0000FF"/>
                </a:solidFill>
                <a:latin typeface="黑体" pitchFamily="49" charset="-122"/>
                <a:ea typeface="黑体" pitchFamily="49" charset="-122"/>
              </a:rPr>
              <a:t> </a:t>
            </a:r>
            <a:r>
              <a:rPr lang="zh-CN" altLang="en-US" sz="2400" b="1" dirty="0" smtClean="0">
                <a:solidFill>
                  <a:srgbClr val="0000FF"/>
                </a:solidFill>
                <a:latin typeface="仿宋" pitchFamily="49" charset="-122"/>
                <a:ea typeface="仿宋" pitchFamily="49" charset="-122"/>
              </a:rPr>
              <a:t>叶挺</a:t>
            </a:r>
            <a:endParaRPr lang="zh-CN" altLang="en-US" sz="2400" b="1" dirty="0">
              <a:solidFill>
                <a:srgbClr val="0000FF"/>
              </a:solidFill>
              <a:latin typeface="仿宋" pitchFamily="49" charset="-122"/>
              <a:ea typeface="仿宋" pitchFamily="49" charset="-122"/>
            </a:endParaRPr>
          </a:p>
        </p:txBody>
      </p:sp>
      <p:sp>
        <p:nvSpPr>
          <p:cNvPr id="5" name="矩形 4"/>
          <p:cNvSpPr/>
          <p:nvPr/>
        </p:nvSpPr>
        <p:spPr>
          <a:xfrm>
            <a:off x="2725308" y="1501223"/>
            <a:ext cx="4572000" cy="2246769"/>
          </a:xfrm>
          <a:prstGeom prst="rect">
            <a:avLst/>
          </a:prstGeom>
        </p:spPr>
        <p:txBody>
          <a:bodyPr>
            <a:spAutoFit/>
          </a:bodyPr>
          <a:lstStyle/>
          <a:p>
            <a:endParaRPr lang="zh-CN" altLang="en-US" sz="1800" dirty="0" smtClean="0">
              <a:latin typeface="黑体" pitchFamily="49" charset="-122"/>
              <a:ea typeface="黑体" pitchFamily="49" charset="-122"/>
            </a:endParaRPr>
          </a:p>
          <a:p>
            <a:r>
              <a:rPr lang="zh-CN" altLang="en-US" sz="1800" dirty="0" smtClean="0">
                <a:latin typeface="黑体" pitchFamily="49" charset="-122"/>
                <a:ea typeface="黑体" pitchFamily="49" charset="-122"/>
              </a:rPr>
              <a:t>　　我渴望自由，</a:t>
            </a:r>
          </a:p>
          <a:p>
            <a:endParaRPr lang="zh-CN" altLang="en-US" sz="1800" dirty="0" smtClean="0">
              <a:latin typeface="黑体" pitchFamily="49" charset="-122"/>
              <a:ea typeface="黑体" pitchFamily="49" charset="-122"/>
            </a:endParaRPr>
          </a:p>
          <a:p>
            <a:r>
              <a:rPr lang="zh-CN" altLang="en-US" sz="1800" dirty="0" smtClean="0">
                <a:latin typeface="黑体" pitchFamily="49" charset="-122"/>
                <a:ea typeface="黑体" pitchFamily="49" charset="-122"/>
              </a:rPr>
              <a:t>　　但我深深地知道</a:t>
            </a:r>
            <a:r>
              <a:rPr lang="en-US" altLang="zh-CN" sz="1800" dirty="0" smtClean="0">
                <a:latin typeface="黑体" pitchFamily="49" charset="-122"/>
                <a:ea typeface="黑体" pitchFamily="49" charset="-122"/>
              </a:rPr>
              <a:t>——</a:t>
            </a:r>
          </a:p>
          <a:p>
            <a:endParaRPr lang="en-US" altLang="zh-CN" sz="1800" dirty="0" smtClean="0">
              <a:latin typeface="黑体" pitchFamily="49" charset="-122"/>
              <a:ea typeface="黑体" pitchFamily="49" charset="-122"/>
            </a:endParaRPr>
          </a:p>
          <a:p>
            <a:r>
              <a:rPr lang="zh-CN" altLang="en-US" sz="1800" dirty="0" smtClean="0">
                <a:latin typeface="黑体" pitchFamily="49" charset="-122"/>
                <a:ea typeface="黑体" pitchFamily="49" charset="-122"/>
              </a:rPr>
              <a:t>　　人的身躯怎能从狗洞</a:t>
            </a:r>
            <a:endParaRPr lang="en-US" altLang="zh-CN" sz="1800" dirty="0" smtClean="0">
              <a:latin typeface="黑体" pitchFamily="49" charset="-122"/>
              <a:ea typeface="黑体" pitchFamily="49" charset="-122"/>
            </a:endParaRPr>
          </a:p>
          <a:p>
            <a:r>
              <a:rPr lang="en-US" altLang="zh-CN" sz="1800" dirty="0">
                <a:latin typeface="黑体" pitchFamily="49" charset="-122"/>
                <a:ea typeface="黑体" pitchFamily="49" charset="-122"/>
              </a:rPr>
              <a:t> </a:t>
            </a:r>
            <a:r>
              <a:rPr lang="en-US" altLang="zh-CN" sz="1800" dirty="0" smtClean="0">
                <a:latin typeface="黑体" pitchFamily="49" charset="-122"/>
                <a:ea typeface="黑体" pitchFamily="49" charset="-122"/>
              </a:rPr>
              <a:t>   </a:t>
            </a:r>
            <a:r>
              <a:rPr lang="zh-CN" altLang="en-US" sz="1800" dirty="0" smtClean="0">
                <a:latin typeface="黑体" pitchFamily="49" charset="-122"/>
                <a:ea typeface="黑体" pitchFamily="49" charset="-122"/>
              </a:rPr>
              <a:t>子里爬出！</a:t>
            </a:r>
            <a:endParaRPr lang="en-US" altLang="zh-CN" sz="1800" dirty="0" smtClean="0">
              <a:latin typeface="黑体" pitchFamily="49" charset="-122"/>
              <a:ea typeface="黑体" pitchFamily="49" charset="-122"/>
            </a:endParaRPr>
          </a:p>
          <a:p>
            <a:endParaRPr lang="zh-CN" altLang="en-US" dirty="0" smtClean="0"/>
          </a:p>
        </p:txBody>
      </p:sp>
      <p:cxnSp>
        <p:nvCxnSpPr>
          <p:cNvPr id="7" name="直接连接符 6"/>
          <p:cNvCxnSpPr/>
          <p:nvPr/>
        </p:nvCxnSpPr>
        <p:spPr>
          <a:xfrm>
            <a:off x="3059832" y="1419622"/>
            <a:ext cx="0" cy="244827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21950" y="1361275"/>
            <a:ext cx="0" cy="2448272"/>
          </a:xfrm>
          <a:prstGeom prst="line">
            <a:avLst/>
          </a:prstGeom>
        </p:spPr>
        <p:style>
          <a:lnRef idx="1">
            <a:schemeClr val="accent1"/>
          </a:lnRef>
          <a:fillRef idx="0">
            <a:schemeClr val="accent1"/>
          </a:fillRef>
          <a:effectRef idx="0">
            <a:schemeClr val="accent1"/>
          </a:effectRef>
          <a:fontRef idx="minor">
            <a:schemeClr val="tx1"/>
          </a:fontRef>
        </p:style>
      </p:cxnSp>
      <p:pic>
        <p:nvPicPr>
          <p:cNvPr id="6" name="朗读： 囚歌 (叶挺).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68888" y="413337"/>
            <a:ext cx="609600" cy="609600"/>
          </a:xfrm>
          <a:prstGeom prst="rect">
            <a:avLst/>
          </a:prstGeom>
        </p:spPr>
      </p:pic>
    </p:spTree>
    <p:extLst>
      <p:ext uri="{BB962C8B-B14F-4D97-AF65-F5344CB8AC3E}">
        <p14:creationId xmlns:p14="http://schemas.microsoft.com/office/powerpoint/2010/main" val="1018351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444"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
          <p:cNvSpPr>
            <a:spLocks noChangeArrowheads="1"/>
          </p:cNvSpPr>
          <p:nvPr/>
        </p:nvSpPr>
        <p:spPr bwMode="auto">
          <a:xfrm>
            <a:off x="544471" y="1645369"/>
            <a:ext cx="8131985" cy="2654573"/>
          </a:xfrm>
          <a:prstGeom prst="rect">
            <a:avLst/>
          </a:prstGeom>
          <a:noFill/>
          <a:ln w="9525">
            <a:noFill/>
            <a:miter lim="800000"/>
          </a:ln>
          <a:effectLst/>
        </p:spPr>
        <p:txBody>
          <a:bodyPr wrap="square" lIns="68580" tIns="34290" rIns="68580" bIns="34290">
            <a:spAutoFit/>
          </a:bodyPr>
          <a:lstStyle/>
          <a:p>
            <a:pPr>
              <a:lnSpc>
                <a:spcPct val="150000"/>
              </a:lnSpc>
            </a:pPr>
            <a:r>
              <a:rPr kumimoji="1" lang="en-US" altLang="zh-CN" sz="2800" b="1" dirty="0" smtClean="0">
                <a:latin typeface="楷体" panose="02010609060101010101" pitchFamily="49" charset="-122"/>
                <a:ea typeface="楷体" panose="02010609060101010101" pitchFamily="49" charset="-122"/>
                <a:cs typeface="汉语拼音" panose="020B0604020202020204" pitchFamily="34" charset="0"/>
              </a:rPr>
              <a:t>   1.</a:t>
            </a:r>
            <a:r>
              <a:rPr kumimoji="1" lang="zh-CN" altLang="en-US" sz="2800" b="1" dirty="0" smtClean="0">
                <a:latin typeface="楷体" panose="02010609060101010101" pitchFamily="49" charset="-122"/>
                <a:ea typeface="楷体" panose="02010609060101010101" pitchFamily="49" charset="-122"/>
                <a:cs typeface="汉语拼音" panose="020B0604020202020204" pitchFamily="34" charset="0"/>
              </a:rPr>
              <a:t>他</a:t>
            </a:r>
            <a:r>
              <a:rPr kumimoji="1" lang="zh-CN" altLang="en-US" sz="2800" b="1" dirty="0">
                <a:latin typeface="楷体" panose="02010609060101010101" pitchFamily="49" charset="-122"/>
                <a:ea typeface="楷体" panose="02010609060101010101" pitchFamily="49" charset="-122"/>
                <a:cs typeface="汉语拼音" panose="020B0604020202020204" pitchFamily="34" charset="0"/>
              </a:rPr>
              <a:t>那披散的长头发中间露出一张苍白的脸，显然是受过苦刑了。（         </a:t>
            </a:r>
            <a:r>
              <a:rPr kumimoji="1" lang="zh-CN" altLang="en-US" sz="2800" b="1" dirty="0" smtClean="0">
                <a:latin typeface="楷体" panose="02010609060101010101" pitchFamily="49" charset="-122"/>
                <a:ea typeface="楷体" panose="02010609060101010101" pitchFamily="49" charset="-122"/>
                <a:cs typeface="汉语拼音" panose="020B0604020202020204" pitchFamily="34" charset="0"/>
              </a:rPr>
              <a:t>）</a:t>
            </a:r>
            <a:endParaRPr kumimoji="1" lang="zh-CN" altLang="en-US" sz="2800" b="1" dirty="0">
              <a:latin typeface="楷体" panose="02010609060101010101" pitchFamily="49" charset="-122"/>
              <a:ea typeface="楷体" panose="02010609060101010101" pitchFamily="49" charset="-122"/>
              <a:cs typeface="汉语拼音" panose="020B0604020202020204" pitchFamily="34" charset="0"/>
            </a:endParaRPr>
          </a:p>
          <a:p>
            <a:pPr>
              <a:lnSpc>
                <a:spcPct val="150000"/>
              </a:lnSpc>
            </a:pPr>
            <a:r>
              <a:rPr kumimoji="1" lang="en-US" altLang="zh-CN" sz="2800" b="1" dirty="0" smtClean="0">
                <a:latin typeface="楷体" panose="02010609060101010101" pitchFamily="49" charset="-122"/>
                <a:ea typeface="楷体" panose="02010609060101010101" pitchFamily="49" charset="-122"/>
                <a:cs typeface="汉语拼音" panose="020B0604020202020204" pitchFamily="34" charset="0"/>
              </a:rPr>
              <a:t>   2.</a:t>
            </a:r>
            <a:r>
              <a:rPr kumimoji="1" lang="zh-CN" altLang="en-US" sz="2800" b="1" dirty="0" smtClean="0">
                <a:latin typeface="楷体" panose="02010609060101010101" pitchFamily="49" charset="-122"/>
                <a:ea typeface="楷体" panose="02010609060101010101" pitchFamily="49" charset="-122"/>
                <a:cs typeface="汉语拼音" panose="020B0604020202020204" pitchFamily="34" charset="0"/>
              </a:rPr>
              <a:t>我</a:t>
            </a:r>
            <a:r>
              <a:rPr kumimoji="1" lang="zh-CN" altLang="en-US" sz="2800" b="1" dirty="0">
                <a:latin typeface="楷体" panose="02010609060101010101" pitchFamily="49" charset="-122"/>
                <a:ea typeface="楷体" panose="02010609060101010101" pitchFamily="49" charset="-122"/>
                <a:cs typeface="汉语拼音" panose="020B0604020202020204" pitchFamily="34" charset="0"/>
              </a:rPr>
              <a:t>又哭了，从地上捡起那张报纸，咬紧牙，又勉强看了一遍</a:t>
            </a:r>
            <a:r>
              <a:rPr kumimoji="1" lang="zh-CN" altLang="en-US" sz="2800" b="1" dirty="0" smtClean="0">
                <a:latin typeface="楷体" panose="02010609060101010101" pitchFamily="49" charset="-122"/>
                <a:ea typeface="楷体" panose="02010609060101010101" pitchFamily="49" charset="-122"/>
                <a:cs typeface="汉语拼音" panose="020B0604020202020204" pitchFamily="34" charset="0"/>
              </a:rPr>
              <a:t>。（         ）</a:t>
            </a:r>
            <a:endParaRPr kumimoji="1" lang="zh-CN" altLang="en-US" sz="2800" b="1" dirty="0">
              <a:latin typeface="楷体" panose="02010609060101010101" pitchFamily="49" charset="-122"/>
              <a:ea typeface="楷体" panose="02010609060101010101" pitchFamily="49" charset="-122"/>
              <a:cs typeface="汉语拼音" panose="020B0604020202020204" pitchFamily="34" charset="0"/>
            </a:endParaRPr>
          </a:p>
        </p:txBody>
      </p:sp>
      <p:sp>
        <p:nvSpPr>
          <p:cNvPr id="30" name="TextBox 29"/>
          <p:cNvSpPr txBox="1"/>
          <p:nvPr/>
        </p:nvSpPr>
        <p:spPr>
          <a:xfrm>
            <a:off x="4242157" y="2375034"/>
            <a:ext cx="1553979" cy="484748"/>
          </a:xfrm>
          <a:prstGeom prst="rect">
            <a:avLst/>
          </a:prstGeom>
          <a:noFill/>
        </p:spPr>
        <p:txBody>
          <a:bodyPr wrap="square" lIns="68580" tIns="34290" rIns="68580" bIns="34290" rtlCol="0">
            <a:spAutoFit/>
          </a:bodyPr>
          <a:lstStyle/>
          <a:p>
            <a:r>
              <a:rPr lang="zh-CN" altLang="en-US" sz="2700" dirty="0">
                <a:solidFill>
                  <a:srgbClr val="FF0000"/>
                </a:solidFill>
                <a:latin typeface="黑体" pitchFamily="49" charset="-122"/>
                <a:ea typeface="黑体" pitchFamily="49" charset="-122"/>
              </a:rPr>
              <a:t>外貌描写</a:t>
            </a:r>
          </a:p>
        </p:txBody>
      </p:sp>
      <p:sp>
        <p:nvSpPr>
          <p:cNvPr id="31" name="TextBox 30"/>
          <p:cNvSpPr txBox="1"/>
          <p:nvPr/>
        </p:nvSpPr>
        <p:spPr>
          <a:xfrm>
            <a:off x="3882117" y="3671178"/>
            <a:ext cx="1553979" cy="484748"/>
          </a:xfrm>
          <a:prstGeom prst="rect">
            <a:avLst/>
          </a:prstGeom>
          <a:noFill/>
        </p:spPr>
        <p:txBody>
          <a:bodyPr wrap="square" lIns="68580" tIns="34290" rIns="68580" bIns="34290" rtlCol="0">
            <a:spAutoFit/>
          </a:bodyPr>
          <a:lstStyle/>
          <a:p>
            <a:r>
              <a:rPr lang="zh-CN" altLang="en-US" sz="2700" dirty="0">
                <a:solidFill>
                  <a:srgbClr val="FF0000"/>
                </a:solidFill>
                <a:latin typeface="黑体" pitchFamily="49" charset="-122"/>
                <a:ea typeface="黑体" pitchFamily="49" charset="-122"/>
              </a:rPr>
              <a:t>动作描写</a:t>
            </a:r>
          </a:p>
        </p:txBody>
      </p:sp>
      <p:grpSp>
        <p:nvGrpSpPr>
          <p:cNvPr id="8" name="组合 7"/>
          <p:cNvGrpSpPr/>
          <p:nvPr/>
        </p:nvGrpSpPr>
        <p:grpSpPr>
          <a:xfrm>
            <a:off x="236326" y="353874"/>
            <a:ext cx="2391458" cy="561692"/>
            <a:chOff x="217685" y="411510"/>
            <a:chExt cx="2338091" cy="748922"/>
          </a:xfrm>
        </p:grpSpPr>
        <p:sp>
          <p:nvSpPr>
            <p:cNvPr id="9" name="文本框 14">
              <a:extLst>
                <a:ext uri="{FF2B5EF4-FFF2-40B4-BE49-F238E27FC236}">
                  <a16:creationId xmlns="" xmlns:a16="http://schemas.microsoft.com/office/drawing/2014/main" id="{B7099FF6-6DDB-CC4C-A617-4444CB80ED25}"/>
                </a:ext>
              </a:extLst>
            </p:cNvPr>
            <p:cNvSpPr txBox="1"/>
            <p:nvPr/>
          </p:nvSpPr>
          <p:spPr>
            <a:xfrm>
              <a:off x="624427" y="411510"/>
              <a:ext cx="1931349" cy="74892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课堂演练</a:t>
              </a:r>
            </a:p>
          </p:txBody>
        </p:sp>
        <p:pic>
          <p:nvPicPr>
            <p:cNvPr id="10" name="图片 9">
              <a:extLst>
                <a:ext uri="{FF2B5EF4-FFF2-40B4-BE49-F238E27FC236}">
                  <a16:creationId xmlns="" xmlns:a16="http://schemas.microsoft.com/office/drawing/2014/main" id="{A7CF4334-30B1-7C4E-80D8-34C8463346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685" y="560197"/>
              <a:ext cx="366860" cy="564546"/>
            </a:xfrm>
            <a:prstGeom prst="rect">
              <a:avLst/>
            </a:prstGeom>
          </p:spPr>
        </p:pic>
      </p:grpSp>
      <p:sp>
        <p:nvSpPr>
          <p:cNvPr id="2" name="矩形 1"/>
          <p:cNvSpPr/>
          <p:nvPr/>
        </p:nvSpPr>
        <p:spPr>
          <a:xfrm>
            <a:off x="395536" y="1007694"/>
            <a:ext cx="5234125" cy="738664"/>
          </a:xfrm>
          <a:prstGeom prst="rect">
            <a:avLst/>
          </a:prstGeom>
        </p:spPr>
        <p:txBody>
          <a:bodyPr wrap="none">
            <a:spAutoFit/>
          </a:bodyPr>
          <a:lstStyle/>
          <a:p>
            <a:pPr>
              <a:lnSpc>
                <a:spcPct val="150000"/>
              </a:lnSpc>
            </a:pPr>
            <a:r>
              <a:rPr kumimoji="1" lang="zh-CN" altLang="en-US" sz="2800" b="1" dirty="0">
                <a:latin typeface="黑体" pitchFamily="49" charset="-122"/>
                <a:ea typeface="黑体" pitchFamily="49" charset="-122"/>
                <a:cs typeface="汉语拼音" panose="020B0604020202020204" pitchFamily="34" charset="0"/>
              </a:rPr>
              <a:t>一、下列句子各属于哪种描写</a:t>
            </a:r>
            <a:r>
              <a:rPr kumimoji="1" lang="zh-CN" altLang="en-US" sz="2800" b="1" dirty="0" smtClean="0">
                <a:latin typeface="黑体" pitchFamily="49" charset="-122"/>
                <a:ea typeface="黑体" pitchFamily="49" charset="-122"/>
                <a:cs typeface="汉语拼音" panose="020B0604020202020204" pitchFamily="34" charset="0"/>
              </a:rPr>
              <a:t>？</a:t>
            </a:r>
            <a:endParaRPr kumimoji="1" lang="zh-CN" altLang="en-US" sz="2800" b="1" dirty="0">
              <a:latin typeface="黑体" pitchFamily="49" charset="-122"/>
              <a:ea typeface="黑体" pitchFamily="49" charset="-122"/>
              <a:cs typeface="汉语拼音"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a:spLocks noChangeArrowheads="1"/>
          </p:cNvSpPr>
          <p:nvPr/>
        </p:nvSpPr>
        <p:spPr bwMode="auto">
          <a:xfrm>
            <a:off x="539552" y="502826"/>
            <a:ext cx="7777876" cy="484748"/>
          </a:xfrm>
          <a:prstGeom prst="rect">
            <a:avLst/>
          </a:prstGeom>
          <a:noFill/>
          <a:ln w="9525">
            <a:noFill/>
            <a:miter lim="800000"/>
          </a:ln>
        </p:spPr>
        <p:txBody>
          <a:bodyPr wrap="square" lIns="68580" tIns="34290" rIns="68580" bIns="34290">
            <a:spAutoFit/>
          </a:bodyPr>
          <a:lstStyle/>
          <a:p>
            <a:r>
              <a:rPr kumimoji="1" lang="zh-CN" altLang="en-US" sz="2700" b="1" dirty="0" smtClean="0">
                <a:latin typeface="黑体" pitchFamily="49" charset="-122"/>
                <a:ea typeface="黑体" pitchFamily="49" charset="-122"/>
              </a:rPr>
              <a:t>二、从课文中找出与下列句子相呼应的句子。</a:t>
            </a:r>
            <a:endParaRPr kumimoji="1" lang="zh-CN" altLang="en-US" sz="2700" b="1" dirty="0">
              <a:latin typeface="黑体" pitchFamily="49" charset="-122"/>
              <a:ea typeface="黑体" pitchFamily="49" charset="-122"/>
            </a:endParaRPr>
          </a:p>
        </p:txBody>
      </p:sp>
      <p:sp>
        <p:nvSpPr>
          <p:cNvPr id="18" name="矩形 17"/>
          <p:cNvSpPr/>
          <p:nvPr/>
        </p:nvSpPr>
        <p:spPr>
          <a:xfrm>
            <a:off x="323528" y="1203598"/>
            <a:ext cx="8280920" cy="500137"/>
          </a:xfrm>
          <a:prstGeom prst="rect">
            <a:avLst/>
          </a:prstGeom>
        </p:spPr>
        <p:txBody>
          <a:bodyPr wrap="square" lIns="68580" tIns="34290" rIns="68580" bIns="34290">
            <a:spAutoFit/>
          </a:bodyPr>
          <a:lstStyle/>
          <a:p>
            <a:r>
              <a:rPr lang="en-US" altLang="zh-CN" sz="2800" b="1" dirty="0" smtClean="0">
                <a:latin typeface="楷体" pitchFamily="49" charset="-122"/>
                <a:ea typeface="楷体" pitchFamily="49" charset="-122"/>
              </a:rPr>
              <a:t>    1.……</a:t>
            </a:r>
            <a:r>
              <a:rPr lang="zh-CN" altLang="en-US" sz="2800" b="1" dirty="0" smtClean="0">
                <a:latin typeface="楷体" pitchFamily="49" charset="-122"/>
                <a:ea typeface="楷体" pitchFamily="49" charset="-122"/>
              </a:rPr>
              <a:t>低声对母亲说：“妈，昨天是</a:t>
            </a:r>
            <a:r>
              <a:rPr lang="en-US" altLang="zh-CN" sz="2800" b="1" dirty="0" smtClean="0">
                <a:latin typeface="楷体" pitchFamily="49" charset="-122"/>
                <a:ea typeface="楷体" pitchFamily="49" charset="-122"/>
              </a:rPr>
              <a:t>4</a:t>
            </a:r>
            <a:r>
              <a:rPr lang="zh-CN" altLang="en-US" sz="2800" b="1" dirty="0" smtClean="0">
                <a:latin typeface="楷体" pitchFamily="49" charset="-122"/>
                <a:ea typeface="楷体" pitchFamily="49" charset="-122"/>
              </a:rPr>
              <a:t>月</a:t>
            </a:r>
            <a:r>
              <a:rPr lang="en-US" altLang="zh-CN" sz="2800" b="1" dirty="0" smtClean="0">
                <a:latin typeface="楷体" pitchFamily="49" charset="-122"/>
                <a:ea typeface="楷体" pitchFamily="49" charset="-122"/>
              </a:rPr>
              <a:t>28</a:t>
            </a:r>
            <a:r>
              <a:rPr lang="zh-CN" altLang="en-US" sz="2800" b="1" dirty="0" smtClean="0">
                <a:latin typeface="楷体" pitchFamily="49" charset="-122"/>
                <a:ea typeface="楷体" pitchFamily="49" charset="-122"/>
              </a:rPr>
              <a:t>日。”</a:t>
            </a:r>
            <a:endParaRPr lang="zh-CN" altLang="en-US" sz="2800" b="1" dirty="0">
              <a:latin typeface="楷体" pitchFamily="49" charset="-122"/>
              <a:ea typeface="楷体" pitchFamily="49" charset="-122"/>
            </a:endParaRPr>
          </a:p>
        </p:txBody>
      </p:sp>
      <p:sp>
        <p:nvSpPr>
          <p:cNvPr id="4" name="矩形 3"/>
          <p:cNvSpPr/>
          <p:nvPr/>
        </p:nvSpPr>
        <p:spPr>
          <a:xfrm>
            <a:off x="395536" y="2499742"/>
            <a:ext cx="7704856" cy="931024"/>
          </a:xfrm>
          <a:prstGeom prst="rect">
            <a:avLst/>
          </a:prstGeom>
        </p:spPr>
        <p:txBody>
          <a:bodyPr wrap="square" lIns="68580" tIns="34290" rIns="68580" bIns="34290">
            <a:spAutoFit/>
          </a:bodyPr>
          <a:lstStyle/>
          <a:p>
            <a:r>
              <a:rPr lang="en-US" altLang="zh-CN" sz="2800" b="1" dirty="0" smtClean="0">
                <a:latin typeface="楷体" pitchFamily="49" charset="-122"/>
                <a:ea typeface="楷体" pitchFamily="49" charset="-122"/>
              </a:rPr>
              <a:t>    2.</a:t>
            </a:r>
            <a:r>
              <a:rPr lang="zh-CN" altLang="en-US" sz="2800" b="1" dirty="0" smtClean="0">
                <a:latin typeface="楷体" pitchFamily="49" charset="-122"/>
                <a:ea typeface="楷体" pitchFamily="49" charset="-122"/>
              </a:rPr>
              <a:t>工友阎振三一早上街买东西，直到夜里还不见回来。</a:t>
            </a:r>
            <a:endParaRPr lang="zh-CN" altLang="en-US" sz="2800" b="1" dirty="0">
              <a:latin typeface="楷体" pitchFamily="49" charset="-122"/>
              <a:ea typeface="楷体" pitchFamily="49" charset="-122"/>
            </a:endParaRPr>
          </a:p>
        </p:txBody>
      </p:sp>
      <p:sp>
        <p:nvSpPr>
          <p:cNvPr id="7" name="TextBox 6"/>
          <p:cNvSpPr txBox="1"/>
          <p:nvPr/>
        </p:nvSpPr>
        <p:spPr>
          <a:xfrm>
            <a:off x="1187624" y="1851670"/>
            <a:ext cx="7215238" cy="523220"/>
          </a:xfrm>
          <a:prstGeom prst="rect">
            <a:avLst/>
          </a:prstGeom>
          <a:noFill/>
        </p:spPr>
        <p:txBody>
          <a:bodyPr wrap="square" rtlCol="0">
            <a:spAutoFit/>
          </a:bodyPr>
          <a:lstStyle/>
          <a:p>
            <a:r>
              <a:rPr lang="en-US" altLang="zh-CN" sz="2800" b="1" dirty="0" smtClean="0">
                <a:solidFill>
                  <a:srgbClr val="FF0000"/>
                </a:solidFill>
                <a:latin typeface="楷体" panose="02010609060101010101" pitchFamily="49" charset="-122"/>
                <a:ea typeface="楷体" panose="02010609060101010101" pitchFamily="49" charset="-122"/>
              </a:rPr>
              <a:t>1927</a:t>
            </a:r>
            <a:r>
              <a:rPr lang="zh-CN" altLang="en-US" sz="2800" b="1" dirty="0" smtClean="0">
                <a:solidFill>
                  <a:srgbClr val="FF0000"/>
                </a:solidFill>
                <a:latin typeface="楷体" panose="02010609060101010101" pitchFamily="49" charset="-122"/>
                <a:ea typeface="楷体" panose="02010609060101010101" pitchFamily="49" charset="-122"/>
              </a:rPr>
              <a:t>年</a:t>
            </a:r>
            <a:r>
              <a:rPr lang="en-US" altLang="zh-CN" sz="2800" b="1" dirty="0" smtClean="0">
                <a:solidFill>
                  <a:srgbClr val="FF0000"/>
                </a:solidFill>
                <a:latin typeface="楷体" panose="02010609060101010101" pitchFamily="49" charset="-122"/>
                <a:ea typeface="楷体" panose="02010609060101010101" pitchFamily="49" charset="-122"/>
              </a:rPr>
              <a:t>4</a:t>
            </a:r>
            <a:r>
              <a:rPr lang="zh-CN" altLang="en-US" sz="2800" b="1" dirty="0" smtClean="0">
                <a:solidFill>
                  <a:srgbClr val="FF0000"/>
                </a:solidFill>
                <a:latin typeface="楷体" panose="02010609060101010101" pitchFamily="49" charset="-122"/>
                <a:ea typeface="楷体" panose="02010609060101010101" pitchFamily="49" charset="-122"/>
              </a:rPr>
              <a:t>月</a:t>
            </a:r>
            <a:r>
              <a:rPr lang="en-US" altLang="zh-CN" sz="2800" b="1" dirty="0" smtClean="0">
                <a:solidFill>
                  <a:srgbClr val="FF0000"/>
                </a:solidFill>
                <a:latin typeface="楷体" panose="02010609060101010101" pitchFamily="49" charset="-122"/>
                <a:ea typeface="楷体" panose="02010609060101010101" pitchFamily="49" charset="-122"/>
              </a:rPr>
              <a:t>28</a:t>
            </a:r>
            <a:r>
              <a:rPr lang="zh-CN" altLang="en-US" sz="2800" b="1" dirty="0" smtClean="0">
                <a:solidFill>
                  <a:srgbClr val="FF0000"/>
                </a:solidFill>
                <a:latin typeface="楷体" panose="02010609060101010101" pitchFamily="49" charset="-122"/>
                <a:ea typeface="楷体" panose="02010609060101010101" pitchFamily="49" charset="-122"/>
              </a:rPr>
              <a:t>日，我永远忘不了那一天。</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999344" y="3472406"/>
            <a:ext cx="6665394"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在军警中间，我发现了前几天被捕的工友阎振三。</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diamond(in)">
                                      <p:cBhvr>
                                        <p:cTn id="1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1563638"/>
            <a:ext cx="4608512" cy="33987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a:off x="899592" y="627534"/>
            <a:ext cx="7345772" cy="1149545"/>
          </a:xfrm>
          <a:prstGeom prst="rect">
            <a:avLst/>
          </a:prstGeom>
        </p:spPr>
        <p:txBody>
          <a:bodyPr wrap="square" lIns="68580" tIns="34290" rIns="68580" bIns="34290">
            <a:spAutoFit/>
          </a:bodyPr>
          <a:lstStyle/>
          <a:p>
            <a:pPr>
              <a:lnSpc>
                <a:spcPct val="130000"/>
              </a:lnSpc>
            </a:pPr>
            <a:r>
              <a:rPr lang="zh-CN" altLang="en-US" sz="2700" dirty="0">
                <a:latin typeface="黑体" pitchFamily="49" charset="-122"/>
                <a:ea typeface="黑体" pitchFamily="49" charset="-122"/>
                <a:sym typeface="+mn-ea"/>
              </a:rPr>
              <a:t>    </a:t>
            </a:r>
            <a:r>
              <a:rPr lang="zh-CN" altLang="en-US" sz="2700" dirty="0" smtClean="0">
                <a:latin typeface="黑体" pitchFamily="49" charset="-122"/>
                <a:ea typeface="黑体" pitchFamily="49" charset="-122"/>
                <a:sym typeface="+mn-ea"/>
              </a:rPr>
              <a:t>三、课下查找资料，了解先烈的革命事迹，和同学交流。</a:t>
            </a:r>
            <a:endParaRPr lang="en-US" altLang="zh-CN" sz="2700" dirty="0">
              <a:latin typeface="黑体" pitchFamily="49" charset="-122"/>
              <a:ea typeface="黑体" pitchFamily="49" charset="-122"/>
              <a:sym typeface="+mn-ea"/>
            </a:endParaRPr>
          </a:p>
        </p:txBody>
      </p:sp>
    </p:spTree>
    <p:extLst>
      <p:ext uri="{BB962C8B-B14F-4D97-AF65-F5344CB8AC3E}">
        <p14:creationId xmlns:p14="http://schemas.microsoft.com/office/powerpoint/2010/main" val="2482826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48623" y="1419622"/>
            <a:ext cx="7839207" cy="1107986"/>
          </a:xfrm>
          <a:prstGeom prst="rect">
            <a:avLst/>
          </a:prstGeom>
          <a:noFill/>
          <a:effectLst/>
        </p:spPr>
        <p:txBody>
          <a:bodyPr wrap="none" lIns="91422" tIns="45712" rIns="91422" bIns="45712" rtlCol="0">
            <a:spAutoFit/>
          </a:bodyPr>
          <a:lstStyle/>
          <a:p>
            <a:pPr algn="ctr" defTabSz="685664"/>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33" name="组合 32"/>
          <p:cNvGrpSpPr/>
          <p:nvPr/>
        </p:nvGrpSpPr>
        <p:grpSpPr>
          <a:xfrm>
            <a:off x="6968257" y="1"/>
            <a:ext cx="1927372" cy="771551"/>
            <a:chOff x="6968256" y="-1"/>
            <a:chExt cx="1927372" cy="771551"/>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64288" y="509940"/>
              <a:ext cx="981359" cy="261610"/>
            </a:xfrm>
            <a:prstGeom prst="rect">
              <a:avLst/>
            </a:prstGeom>
            <a:noFill/>
          </p:spPr>
          <p:txBody>
            <a:bodyPr wrap="none" rtlCol="0">
              <a:spAutoFit/>
            </a:bodyPr>
            <a:lstStyle/>
            <a:p>
              <a:pPr algn="dist" defTabSz="685664"/>
              <a:r>
                <a:rPr kumimoji="1" lang="en-US" altLang="zh-CN" sz="1100" dirty="0">
                  <a:solidFill>
                    <a:prstClr val="white">
                      <a:lumMod val="75000"/>
                    </a:prstClr>
                  </a:solidFill>
                </a:rPr>
                <a:t>QICAIKETANG</a:t>
              </a:r>
              <a:endParaRPr kumimoji="1" lang="zh-CN" altLang="en-US" sz="1100" dirty="0">
                <a:solidFill>
                  <a:prstClr val="white">
                    <a:lumMod val="75000"/>
                  </a:prstClr>
                </a:solidFill>
              </a:endParaRPr>
            </a:p>
          </p:txBody>
        </p:sp>
      </p:grpSp>
    </p:spTree>
    <p:extLst>
      <p:ext uri="{BB962C8B-B14F-4D97-AF65-F5344CB8AC3E}">
        <p14:creationId xmlns:p14="http://schemas.microsoft.com/office/powerpoint/2010/main" val="3737552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3089" y="1005576"/>
            <a:ext cx="7799823" cy="302433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58984" y="771552"/>
            <a:ext cx="8389481" cy="3411781"/>
            <a:chOff x="478582" y="1038295"/>
            <a:chExt cx="10995234" cy="4262911"/>
          </a:xfrm>
        </p:grpSpPr>
        <p:sp>
          <p:nvSpPr>
            <p:cNvPr id="191" name="Rectangle 7"/>
            <p:cNvSpPr>
              <a:spLocks noChangeArrowheads="1"/>
            </p:cNvSpPr>
            <p:nvPr/>
          </p:nvSpPr>
          <p:spPr bwMode="auto">
            <a:xfrm>
              <a:off x="3609276" y="1182966"/>
              <a:ext cx="7416824" cy="4083996"/>
            </a:xfrm>
            <a:prstGeom prst="rect">
              <a:avLst/>
            </a:prstGeom>
            <a:noFill/>
            <a:ln w="19050">
              <a:noFill/>
              <a:prstDash val="sysDash"/>
              <a:miter lim="800000"/>
            </a:ln>
          </p:spPr>
          <p:txBody>
            <a:bodyPr wrap="square" anchor="ctr">
              <a:spAutoFit/>
            </a:bodyPr>
            <a:lstStyle/>
            <a:p>
              <a:pPr>
                <a:lnSpc>
                  <a:spcPct val="120000"/>
                </a:lnSpc>
              </a:pPr>
              <a:r>
                <a:rPr lang="zh-CN" altLang="en-US" sz="2800" b="1" u="sng" dirty="0">
                  <a:solidFill>
                    <a:srgbClr val="0000FF"/>
                  </a:solidFill>
                  <a:latin typeface="黑体" pitchFamily="49" charset="-122"/>
                  <a:ea typeface="黑体" pitchFamily="49" charset="-122"/>
                </a:rPr>
                <a:t>李星华</a:t>
              </a:r>
              <a:r>
                <a:rPr lang="en-US" altLang="zh-CN" sz="2400" b="1" dirty="0">
                  <a:latin typeface="楷体" panose="02010609060101010101" pitchFamily="49" charset="-122"/>
                  <a:ea typeface="楷体" panose="02010609060101010101" pitchFamily="49" charset="-122"/>
                </a:rPr>
                <a:t>(1911-1979</a:t>
              </a:r>
              <a:r>
                <a:rPr lang="en-US" altLang="zh-CN" sz="2400" b="1" dirty="0" smtClean="0">
                  <a:latin typeface="楷体" panose="02010609060101010101" pitchFamily="49" charset="-122"/>
                  <a:ea typeface="楷体" panose="02010609060101010101" pitchFamily="49" charset="-122"/>
                </a:rPr>
                <a:t>)   </a:t>
              </a:r>
              <a:r>
                <a:rPr lang="zh-CN" altLang="en-US" sz="2800" b="1" dirty="0" smtClean="0">
                  <a:latin typeface="楷体" pitchFamily="49" charset="-122"/>
                  <a:ea typeface="楷体" pitchFamily="49" charset="-122"/>
                </a:rPr>
                <a:t>李大钊的女儿，</a:t>
              </a:r>
              <a:r>
                <a:rPr lang="zh-CN" altLang="en-US" sz="2800" b="1" dirty="0">
                  <a:latin typeface="楷体" pitchFamily="49" charset="-122"/>
                  <a:ea typeface="楷体" pitchFamily="49" charset="-122"/>
                </a:rPr>
                <a:t>中华人民共和国</a:t>
              </a:r>
              <a:r>
                <a:rPr lang="zh-CN" altLang="en-US" sz="2800" b="1" dirty="0" smtClean="0">
                  <a:latin typeface="楷体" pitchFamily="49" charset="-122"/>
                  <a:ea typeface="楷体" pitchFamily="49" charset="-122"/>
                </a:rPr>
                <a:t>成立</a:t>
              </a:r>
              <a:r>
                <a:rPr lang="zh-CN" altLang="en-US" sz="2800" b="1" dirty="0">
                  <a:latin typeface="楷体" pitchFamily="49" charset="-122"/>
                  <a:ea typeface="楷体" pitchFamily="49" charset="-122"/>
                </a:rPr>
                <a:t>后，一直从事教学和民间文学研究工作。</a:t>
              </a:r>
              <a:endParaRPr lang="en-US" altLang="zh-CN" sz="2800" b="1" dirty="0">
                <a:latin typeface="楷体" pitchFamily="49" charset="-122"/>
                <a:ea typeface="楷体" pitchFamily="49" charset="-122"/>
              </a:endParaRPr>
            </a:p>
            <a:p>
              <a:pPr>
                <a:lnSpc>
                  <a:spcPct val="120000"/>
                </a:lnSpc>
              </a:pPr>
              <a:r>
                <a:rPr lang="zh-CN" altLang="en-US" sz="2800" b="1" dirty="0">
                  <a:latin typeface="黑体" pitchFamily="49" charset="-122"/>
                  <a:ea typeface="黑体" pitchFamily="49" charset="-122"/>
                </a:rPr>
                <a:t>主要作品</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回忆我的父亲李大钊</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白族</a:t>
              </a:r>
              <a:r>
                <a:rPr lang="zh-CN" altLang="en-US" sz="2800" b="1" dirty="0" smtClean="0">
                  <a:latin typeface="楷体" pitchFamily="49" charset="-122"/>
                  <a:ea typeface="楷体" pitchFamily="49" charset="-122"/>
                </a:rPr>
                <a:t>民间故事传说集</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十六年前的回忆</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等。</a:t>
              </a:r>
              <a:endParaRPr lang="en-US" altLang="zh-CN" sz="2800" b="1" dirty="0">
                <a:latin typeface="楷体" pitchFamily="49" charset="-122"/>
                <a:ea typeface="楷体" pitchFamily="49" charset="-122"/>
              </a:endParaRPr>
            </a:p>
          </p:txBody>
        </p:sp>
        <p:pic>
          <p:nvPicPr>
            <p:cNvPr id="118786" name="Picture 2" descr="http://d.hiphotos.baidu.com/baike/pic/item/023b5bb5c9ea15ce45e40bb0b1003af33a87b205.jp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8800"/>
                      </a14:imgEffect>
                      <a14:imgEffect>
                        <a14:brightnessContrast bright="40000" contrast="-20000"/>
                      </a14:imgEffect>
                    </a14:imgLayer>
                  </a14:imgProps>
                </a:ext>
              </a:extLst>
            </a:blip>
            <a:srcRect/>
            <a:stretch>
              <a:fillRect/>
            </a:stretch>
          </p:blipFill>
          <p:spPr bwMode="auto">
            <a:xfrm>
              <a:off x="853340" y="1507635"/>
              <a:ext cx="2693100" cy="3424942"/>
            </a:xfrm>
            <a:prstGeom prst="rect">
              <a:avLst/>
            </a:prstGeom>
            <a:ln>
              <a:noFill/>
            </a:ln>
            <a:effectLst>
              <a:softEdge rad="112500"/>
            </a:effec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582" y="1128264"/>
              <a:ext cx="1691643" cy="1600202"/>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9782172" y="3701004"/>
              <a:ext cx="1691644" cy="1600202"/>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827892" y="1084014"/>
              <a:ext cx="1691642" cy="1600203"/>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480767" y="3621038"/>
              <a:ext cx="1691643" cy="1600203"/>
            </a:xfrm>
            <a:prstGeom prst="rect">
              <a:avLst/>
            </a:prstGeom>
          </p:spPr>
        </p:pic>
      </p:grpSp>
    </p:spTree>
    <p:extLst>
      <p:ext uri="{BB962C8B-B14F-4D97-AF65-F5344CB8AC3E}">
        <p14:creationId xmlns:p14="http://schemas.microsoft.com/office/powerpoint/2010/main" val="2346396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hlinkClick r:id="rId3" action="ppaction://hlinkfile"/>
          </p:cNvPr>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初读</a:t>
            </a:r>
            <a:r>
              <a:rPr lang="zh-CN" altLang="en-US" sz="3200" b="1" dirty="0">
                <a:solidFill>
                  <a:srgbClr val="875000"/>
                </a:solidFill>
                <a:latin typeface="幼圆" panose="02010509060101010101" pitchFamily="49" charset="-122"/>
                <a:ea typeface="幼圆" panose="02010509060101010101" pitchFamily="49" charset="-122"/>
              </a:rPr>
              <a:t>课文 扫清障碍</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7" name="TextBox 41"/>
          <p:cNvSpPr txBox="1"/>
          <p:nvPr/>
        </p:nvSpPr>
        <p:spPr>
          <a:xfrm>
            <a:off x="1015669" y="2067694"/>
            <a:ext cx="7687633" cy="872547"/>
          </a:xfrm>
          <a:prstGeom prst="rect">
            <a:avLst/>
          </a:prstGeom>
          <a:noFill/>
        </p:spPr>
        <p:txBody>
          <a:bodyPr wrap="square" rtlCol="0">
            <a:spAutoFit/>
          </a:bodyPr>
          <a:lstStyle/>
          <a:p>
            <a:pPr>
              <a:lnSpc>
                <a:spcPct val="130000"/>
              </a:lnSpc>
            </a:pPr>
            <a:r>
              <a:rPr lang="zh-CN" altLang="en-US" sz="3900" b="1" dirty="0" smtClean="0">
                <a:latin typeface="楷体" pitchFamily="49" charset="-122"/>
                <a:ea typeface="楷体" pitchFamily="49" charset="-122"/>
              </a:rPr>
              <a:t>军阀  避免  僻静  严峻  魔鬼</a:t>
            </a:r>
            <a:endParaRPr lang="zh-CN" altLang="en-US" sz="3900" b="1" dirty="0">
              <a:latin typeface="楷体" pitchFamily="49" charset="-122"/>
              <a:ea typeface="楷体" pitchFamily="49" charset="-122"/>
            </a:endParaRPr>
          </a:p>
        </p:txBody>
      </p:sp>
      <p:sp>
        <p:nvSpPr>
          <p:cNvPr id="13" name="TextBox 12"/>
          <p:cNvSpPr txBox="1"/>
          <p:nvPr/>
        </p:nvSpPr>
        <p:spPr>
          <a:xfrm>
            <a:off x="1385900" y="1133331"/>
            <a:ext cx="7956376" cy="646331"/>
          </a:xfrm>
          <a:prstGeom prst="rect">
            <a:avLst/>
          </a:prstGeom>
          <a:noFill/>
        </p:spPr>
        <p:txBody>
          <a:bodyPr wrap="square" lIns="68580" tIns="34290" rIns="68580" bIns="34290" rtlCol="0">
            <a:spAutoFit/>
          </a:bodyPr>
          <a:lstStyle/>
          <a:p>
            <a:pPr algn="just">
              <a:lnSpc>
                <a:spcPts val="4500"/>
              </a:lnSpc>
            </a:pPr>
            <a:r>
              <a:rPr lang="zh-CN" altLang="en-US" sz="3200" b="1" dirty="0">
                <a:latin typeface="黑体" pitchFamily="49" charset="-122"/>
                <a:ea typeface="黑体" pitchFamily="49" charset="-122"/>
              </a:rPr>
              <a:t>课文</a:t>
            </a:r>
            <a:r>
              <a:rPr lang="zh-CN" altLang="en-US" sz="3200" b="1" dirty="0" smtClean="0">
                <a:latin typeface="黑体" pitchFamily="49" charset="-122"/>
                <a:ea typeface="黑体" pitchFamily="49" charset="-122"/>
              </a:rPr>
              <a:t>中的生词，你能读准字音吗？</a:t>
            </a:r>
            <a:endParaRPr lang="en-US" altLang="zh-CN" sz="3200" b="1" strike="sngStrike" dirty="0">
              <a:latin typeface="黑体" pitchFamily="49" charset="-122"/>
              <a:ea typeface="黑体" pitchFamily="49" charset="-122"/>
            </a:endParaRPr>
          </a:p>
        </p:txBody>
      </p:sp>
      <p:sp>
        <p:nvSpPr>
          <p:cNvPr id="18" name="TextBox 41"/>
          <p:cNvSpPr txBox="1"/>
          <p:nvPr/>
        </p:nvSpPr>
        <p:spPr>
          <a:xfrm>
            <a:off x="1041543" y="3147814"/>
            <a:ext cx="7687633" cy="761875"/>
          </a:xfrm>
          <a:prstGeom prst="rect">
            <a:avLst/>
          </a:prstGeom>
          <a:noFill/>
        </p:spPr>
        <p:txBody>
          <a:bodyPr wrap="square" rtlCol="0">
            <a:spAutoFit/>
          </a:bodyPr>
          <a:lstStyle/>
          <a:p>
            <a:pPr>
              <a:lnSpc>
                <a:spcPct val="130000"/>
              </a:lnSpc>
            </a:pPr>
            <a:r>
              <a:rPr lang="zh-CN" altLang="en-US" sz="3900" b="1" dirty="0" smtClean="0">
                <a:latin typeface="楷体" pitchFamily="49" charset="-122"/>
                <a:ea typeface="楷体" pitchFamily="49" charset="-122"/>
              </a:rPr>
              <a:t>苦刑  执行  袍子  皮靴  含糊</a:t>
            </a:r>
            <a:endParaRPr lang="zh-CN" altLang="en-US" sz="3900" b="1" dirty="0">
              <a:latin typeface="楷体" pitchFamily="49" charset="-122"/>
              <a:ea typeface="楷体" pitchFamily="49" charset="-122"/>
            </a:endParaRPr>
          </a:p>
        </p:txBody>
      </p:sp>
    </p:spTree>
    <p:extLst>
      <p:ext uri="{BB962C8B-B14F-4D97-AF65-F5344CB8AC3E}">
        <p14:creationId xmlns:p14="http://schemas.microsoft.com/office/powerpoint/2010/main" val="1815115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792529" y="1682527"/>
            <a:ext cx="965084" cy="963900"/>
            <a:chOff x="2437" y="2032"/>
            <a:chExt cx="1244" cy="1264"/>
          </a:xfrm>
        </p:grpSpPr>
        <p:sp>
          <p:nvSpPr>
            <p:cNvPr id="1235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235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36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292" name="文本框 64"/>
          <p:cNvSpPr txBox="1"/>
          <p:nvPr/>
        </p:nvSpPr>
        <p:spPr>
          <a:xfrm>
            <a:off x="835823" y="1637809"/>
            <a:ext cx="891788" cy="992571"/>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稚</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60" name="组合 7"/>
          <p:cNvGrpSpPr/>
          <p:nvPr/>
        </p:nvGrpSpPr>
        <p:grpSpPr>
          <a:xfrm>
            <a:off x="1872790" y="1682840"/>
            <a:ext cx="965084" cy="963900"/>
            <a:chOff x="2437" y="2032"/>
            <a:chExt cx="1244" cy="1264"/>
          </a:xfrm>
        </p:grpSpPr>
        <p:sp>
          <p:nvSpPr>
            <p:cNvPr id="16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6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6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64" name="文本框 64"/>
          <p:cNvSpPr txBox="1"/>
          <p:nvPr/>
        </p:nvSpPr>
        <p:spPr>
          <a:xfrm>
            <a:off x="1903383" y="1638122"/>
            <a:ext cx="892811"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避</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65" name="组合 7"/>
          <p:cNvGrpSpPr/>
          <p:nvPr/>
        </p:nvGrpSpPr>
        <p:grpSpPr>
          <a:xfrm>
            <a:off x="4169755" y="1682527"/>
            <a:ext cx="965084" cy="963900"/>
            <a:chOff x="2437" y="2032"/>
            <a:chExt cx="1244" cy="1264"/>
          </a:xfrm>
        </p:grpSpPr>
        <p:sp>
          <p:nvSpPr>
            <p:cNvPr id="16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6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6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69" name="文本框 64"/>
          <p:cNvSpPr txBox="1"/>
          <p:nvPr/>
        </p:nvSpPr>
        <p:spPr>
          <a:xfrm>
            <a:off x="4213048" y="1637809"/>
            <a:ext cx="866567" cy="992572"/>
          </a:xfrm>
          <a:prstGeom prst="rect">
            <a:avLst/>
          </a:prstGeom>
          <a:noFill/>
          <a:ln w="9525">
            <a:noFill/>
          </a:ln>
        </p:spPr>
        <p:txBody>
          <a:bodyPr wrap="square" lIns="68573" tIns="34286" rIns="68573" bIns="34286">
            <a:spAutoFit/>
          </a:bodyPr>
          <a:lstStyle/>
          <a:p>
            <a:r>
              <a:rPr lang="zh-CN" altLang="en-US" sz="6000" b="1" dirty="0" smtClean="0">
                <a:solidFill>
                  <a:srgbClr val="FF0000"/>
                </a:solidFill>
                <a:latin typeface="楷体" panose="02010609060101010101" pitchFamily="49" charset="-122"/>
                <a:ea typeface="楷体" panose="02010609060101010101" pitchFamily="49" charset="-122"/>
              </a:rPr>
              <a:t>啪</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70" name="组合 7"/>
          <p:cNvGrpSpPr/>
          <p:nvPr/>
        </p:nvGrpSpPr>
        <p:grpSpPr>
          <a:xfrm>
            <a:off x="6394571" y="1682840"/>
            <a:ext cx="965084" cy="963900"/>
            <a:chOff x="2437" y="2032"/>
            <a:chExt cx="1244" cy="1264"/>
          </a:xfrm>
        </p:grpSpPr>
        <p:sp>
          <p:nvSpPr>
            <p:cNvPr id="17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7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74" name="文本框 64"/>
          <p:cNvSpPr txBox="1"/>
          <p:nvPr/>
        </p:nvSpPr>
        <p:spPr>
          <a:xfrm>
            <a:off x="6437864" y="1638122"/>
            <a:ext cx="871335"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僻</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75" name="组合 7"/>
          <p:cNvGrpSpPr/>
          <p:nvPr/>
        </p:nvGrpSpPr>
        <p:grpSpPr>
          <a:xfrm>
            <a:off x="7474832" y="1682840"/>
            <a:ext cx="965084" cy="963900"/>
            <a:chOff x="2437" y="2032"/>
            <a:chExt cx="1244" cy="1264"/>
          </a:xfrm>
        </p:grpSpPr>
        <p:sp>
          <p:nvSpPr>
            <p:cNvPr id="1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79" name="文本框 64"/>
          <p:cNvSpPr txBox="1"/>
          <p:nvPr/>
        </p:nvSpPr>
        <p:spPr>
          <a:xfrm>
            <a:off x="7518125" y="1638122"/>
            <a:ext cx="893762"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瞅</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80" name="组合 7"/>
          <p:cNvGrpSpPr/>
          <p:nvPr/>
        </p:nvGrpSpPr>
        <p:grpSpPr>
          <a:xfrm>
            <a:off x="323528" y="3551303"/>
            <a:ext cx="965084" cy="963900"/>
            <a:chOff x="2437" y="2032"/>
            <a:chExt cx="1244" cy="1264"/>
          </a:xfrm>
        </p:grpSpPr>
        <p:sp>
          <p:nvSpPr>
            <p:cNvPr id="18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8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8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84" name="文本框 64"/>
          <p:cNvSpPr txBox="1"/>
          <p:nvPr/>
        </p:nvSpPr>
        <p:spPr>
          <a:xfrm>
            <a:off x="348647" y="3506585"/>
            <a:ext cx="878546"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靴</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90" name="组合 7"/>
          <p:cNvGrpSpPr/>
          <p:nvPr/>
        </p:nvGrpSpPr>
        <p:grpSpPr>
          <a:xfrm>
            <a:off x="1403367" y="3552066"/>
            <a:ext cx="965084" cy="963900"/>
            <a:chOff x="2437" y="2032"/>
            <a:chExt cx="1244" cy="1264"/>
          </a:xfrm>
        </p:grpSpPr>
        <p:sp>
          <p:nvSpPr>
            <p:cNvPr id="19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9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9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94" name="文本框 64"/>
          <p:cNvSpPr txBox="1"/>
          <p:nvPr/>
        </p:nvSpPr>
        <p:spPr>
          <a:xfrm>
            <a:off x="1446660" y="3507348"/>
            <a:ext cx="879706"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魔</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95" name="组合 7"/>
          <p:cNvGrpSpPr/>
          <p:nvPr/>
        </p:nvGrpSpPr>
        <p:grpSpPr>
          <a:xfrm>
            <a:off x="2515365" y="3536814"/>
            <a:ext cx="965084" cy="963900"/>
            <a:chOff x="2437" y="2032"/>
            <a:chExt cx="1244" cy="1264"/>
          </a:xfrm>
        </p:grpSpPr>
        <p:sp>
          <p:nvSpPr>
            <p:cNvPr id="1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99" name="文本框 64"/>
          <p:cNvSpPr txBox="1"/>
          <p:nvPr/>
        </p:nvSpPr>
        <p:spPr>
          <a:xfrm>
            <a:off x="2545959" y="3508142"/>
            <a:ext cx="886224"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刑</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200" name="组合 7"/>
          <p:cNvGrpSpPr/>
          <p:nvPr/>
        </p:nvGrpSpPr>
        <p:grpSpPr>
          <a:xfrm>
            <a:off x="3595626" y="3536814"/>
            <a:ext cx="965084" cy="963900"/>
            <a:chOff x="2437" y="2032"/>
            <a:chExt cx="1244" cy="1264"/>
          </a:xfrm>
        </p:grpSpPr>
        <p:sp>
          <p:nvSpPr>
            <p:cNvPr id="20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0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0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04" name="文本框 64"/>
          <p:cNvSpPr txBox="1"/>
          <p:nvPr/>
        </p:nvSpPr>
        <p:spPr>
          <a:xfrm>
            <a:off x="3638919" y="3508142"/>
            <a:ext cx="886225" cy="992572"/>
          </a:xfrm>
          <a:prstGeom prst="rect">
            <a:avLst/>
          </a:prstGeom>
          <a:no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哼</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205" name="组合 7"/>
          <p:cNvGrpSpPr/>
          <p:nvPr/>
        </p:nvGrpSpPr>
        <p:grpSpPr>
          <a:xfrm>
            <a:off x="3027585" y="1689500"/>
            <a:ext cx="965084" cy="963900"/>
            <a:chOff x="2437" y="2032"/>
            <a:chExt cx="1244" cy="1264"/>
          </a:xfrm>
        </p:grpSpPr>
        <p:sp>
          <p:nvSpPr>
            <p:cNvPr id="20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0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0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09" name="文本框 64"/>
          <p:cNvSpPr txBox="1"/>
          <p:nvPr/>
        </p:nvSpPr>
        <p:spPr>
          <a:xfrm>
            <a:off x="3096278" y="1660828"/>
            <a:ext cx="608489" cy="992572"/>
          </a:xfrm>
          <a:prstGeom prst="rect">
            <a:avLst/>
          </a:prstGeom>
          <a:noFill/>
          <a:ln w="9525">
            <a:noFill/>
          </a:ln>
        </p:spPr>
        <p:txBody>
          <a:bodyPr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峻</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210" name="组合 7"/>
          <p:cNvGrpSpPr/>
          <p:nvPr/>
        </p:nvGrpSpPr>
        <p:grpSpPr>
          <a:xfrm>
            <a:off x="7992204" y="3536814"/>
            <a:ext cx="965084" cy="963900"/>
            <a:chOff x="2437" y="2032"/>
            <a:chExt cx="1244" cy="1264"/>
          </a:xfrm>
          <a:solidFill>
            <a:schemeClr val="bg1"/>
          </a:solidFill>
        </p:grpSpPr>
        <p:sp>
          <p:nvSpPr>
            <p:cNvPr id="211" name="矩形 1"/>
            <p:cNvSpPr/>
            <p:nvPr/>
          </p:nvSpPr>
          <p:spPr>
            <a:xfrm>
              <a:off x="2437" y="2032"/>
              <a:ext cx="1245" cy="1245"/>
            </a:xfrm>
            <a:prstGeom prst="rect">
              <a:avLst/>
            </a:prstGeom>
            <a:grp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2" name="直接连接符 4"/>
            <p:cNvCxnSpPr/>
            <p:nvPr/>
          </p:nvCxnSpPr>
          <p:spPr>
            <a:xfrm>
              <a:off x="2437" y="2645"/>
              <a:ext cx="1245" cy="0"/>
            </a:xfrm>
            <a:prstGeom prst="line">
              <a:avLst/>
            </a:prstGeom>
            <a:grpFill/>
            <a:ln w="12700" cap="flat" cmpd="sng">
              <a:solidFill>
                <a:schemeClr val="tx1"/>
              </a:solidFill>
              <a:prstDash val="dash"/>
              <a:headEnd type="none" w="med" len="med"/>
              <a:tailEnd type="none" w="med" len="med"/>
            </a:ln>
          </p:spPr>
        </p:cxnSp>
        <p:cxnSp>
          <p:nvCxnSpPr>
            <p:cNvPr id="213" name="直接连接符 6"/>
            <p:cNvCxnSpPr/>
            <p:nvPr/>
          </p:nvCxnSpPr>
          <p:spPr>
            <a:xfrm>
              <a:off x="3060" y="2052"/>
              <a:ext cx="0" cy="1245"/>
            </a:xfrm>
            <a:prstGeom prst="line">
              <a:avLst/>
            </a:prstGeom>
            <a:grpFill/>
            <a:ln w="12700" cap="flat" cmpd="sng">
              <a:solidFill>
                <a:schemeClr val="tx1"/>
              </a:solidFill>
              <a:prstDash val="dash"/>
              <a:headEnd type="none" w="med" len="med"/>
              <a:tailEnd type="none" w="med" len="med"/>
            </a:ln>
          </p:spPr>
        </p:cxnSp>
      </p:grpSp>
      <p:sp>
        <p:nvSpPr>
          <p:cNvPr id="214" name="文本框 64"/>
          <p:cNvSpPr txBox="1"/>
          <p:nvPr/>
        </p:nvSpPr>
        <p:spPr>
          <a:xfrm>
            <a:off x="8060897" y="3508142"/>
            <a:ext cx="608489" cy="992572"/>
          </a:xfrm>
          <a:prstGeom prst="rect">
            <a:avLst/>
          </a:prstGeom>
          <a:noFill/>
          <a:ln w="9525">
            <a:noFill/>
          </a:ln>
        </p:spPr>
        <p:txBody>
          <a:bodyPr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执</a:t>
            </a:r>
            <a:endParaRPr lang="en-US" altLang="zh-CN" sz="6000" b="1" dirty="0" err="1">
              <a:solidFill>
                <a:srgbClr val="FF0000"/>
              </a:solidFill>
              <a:latin typeface="楷体" panose="02010609060101010101" pitchFamily="49" charset="-122"/>
              <a:ea typeface="楷体" panose="02010609060101010101" pitchFamily="49" charset="-122"/>
            </a:endParaRPr>
          </a:p>
        </p:txBody>
      </p:sp>
      <p:sp>
        <p:nvSpPr>
          <p:cNvPr id="87" name="文本框 23"/>
          <p:cNvSpPr txBox="1"/>
          <p:nvPr/>
        </p:nvSpPr>
        <p:spPr>
          <a:xfrm>
            <a:off x="964100" y="1133400"/>
            <a:ext cx="832418" cy="584775"/>
          </a:xfrm>
          <a:prstGeom prst="rect">
            <a:avLst/>
          </a:prstGeom>
          <a:noFill/>
        </p:spPr>
        <p:txBody>
          <a:bodyPr wrap="square" rtlCol="0">
            <a:spAutoFit/>
          </a:bodyPr>
          <a:lstStyle/>
          <a:p>
            <a:r>
              <a:rPr lang="en-US" altLang="zh-CN" sz="3200" b="1" dirty="0" err="1">
                <a:latin typeface="汉语拼音" panose="000B0604020202020204" pitchFamily="34" charset="0"/>
                <a:cs typeface="汉语拼音" panose="000B0604020202020204" pitchFamily="34" charset="0"/>
              </a:rPr>
              <a:t>zhì</a:t>
            </a:r>
            <a:endParaRPr lang="en-US" altLang="zh-CN" sz="3200" b="1" dirty="0">
              <a:latin typeface="汉语拼音" panose="000B0604020202020204" pitchFamily="34" charset="0"/>
              <a:cs typeface="汉语拼音" panose="000B0604020202020204" pitchFamily="34" charset="0"/>
            </a:endParaRPr>
          </a:p>
        </p:txBody>
      </p:sp>
      <p:sp>
        <p:nvSpPr>
          <p:cNvPr id="88" name="文本框 24"/>
          <p:cNvSpPr txBox="1"/>
          <p:nvPr/>
        </p:nvSpPr>
        <p:spPr>
          <a:xfrm>
            <a:off x="2072346" y="1164177"/>
            <a:ext cx="693148" cy="553998"/>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bì</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89" name="文本框 26"/>
          <p:cNvSpPr txBox="1"/>
          <p:nvPr/>
        </p:nvSpPr>
        <p:spPr>
          <a:xfrm>
            <a:off x="4411105" y="1131590"/>
            <a:ext cx="641649" cy="553085"/>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pā</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0" name="文本框 27"/>
          <p:cNvSpPr txBox="1"/>
          <p:nvPr/>
        </p:nvSpPr>
        <p:spPr>
          <a:xfrm>
            <a:off x="6610595" y="1165090"/>
            <a:ext cx="662136" cy="553085"/>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pì</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1" name="文本框 28"/>
          <p:cNvSpPr txBox="1"/>
          <p:nvPr/>
        </p:nvSpPr>
        <p:spPr>
          <a:xfrm>
            <a:off x="7360431" y="1164177"/>
            <a:ext cx="1100001" cy="553998"/>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chǒu</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2" name="文本框 28"/>
          <p:cNvSpPr txBox="1"/>
          <p:nvPr/>
        </p:nvSpPr>
        <p:spPr>
          <a:xfrm>
            <a:off x="392222" y="3032953"/>
            <a:ext cx="977895" cy="553998"/>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xuē</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3" name="文本框 23"/>
          <p:cNvSpPr txBox="1"/>
          <p:nvPr/>
        </p:nvSpPr>
        <p:spPr>
          <a:xfrm>
            <a:off x="2522516" y="2980748"/>
            <a:ext cx="1031516" cy="584775"/>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xín</a:t>
            </a:r>
            <a:r>
              <a:rPr lang="en-US" altLang="zh-CN" sz="3200" b="1" dirty="0" err="1" smtClean="0">
                <a:latin typeface="汉语拼音" panose="000B0604020202020204" pitchFamily="34" charset="0"/>
                <a:cs typeface="汉语拼音" panose="000B0604020202020204" pitchFamily="34" charset="0"/>
                <a:sym typeface="+mn-ea"/>
              </a:rPr>
              <a:t>ɡ</a:t>
            </a:r>
            <a:endParaRPr lang="en-US" altLang="zh-CN" sz="3200" b="1" dirty="0">
              <a:latin typeface="汉语拼音" panose="000B0604020202020204" pitchFamily="34" charset="0"/>
              <a:cs typeface="汉语拼音" panose="000B0604020202020204" pitchFamily="34" charset="0"/>
            </a:endParaRPr>
          </a:p>
        </p:txBody>
      </p:sp>
      <p:sp>
        <p:nvSpPr>
          <p:cNvPr id="94" name="文本框 24"/>
          <p:cNvSpPr txBox="1"/>
          <p:nvPr/>
        </p:nvSpPr>
        <p:spPr>
          <a:xfrm>
            <a:off x="1510350" y="3032953"/>
            <a:ext cx="830606" cy="553998"/>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mó</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6" name="文本框 27"/>
          <p:cNvSpPr txBox="1"/>
          <p:nvPr/>
        </p:nvSpPr>
        <p:spPr>
          <a:xfrm>
            <a:off x="2822572" y="1164211"/>
            <a:ext cx="1367797" cy="553998"/>
          </a:xfrm>
          <a:prstGeom prst="rect">
            <a:avLst/>
          </a:prstGeom>
          <a:noFill/>
        </p:spPr>
        <p:txBody>
          <a:bodyPr wrap="square" rtlCol="0">
            <a:spAutoFit/>
          </a:bodyPr>
          <a:lstStyle/>
          <a:p>
            <a:pPr algn="ctr"/>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jùn</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97" name="文本框 28"/>
          <p:cNvSpPr txBox="1"/>
          <p:nvPr/>
        </p:nvSpPr>
        <p:spPr>
          <a:xfrm>
            <a:off x="7961876" y="3012438"/>
            <a:ext cx="977895" cy="553085"/>
          </a:xfrm>
          <a:prstGeom prst="rect">
            <a:avLst/>
          </a:prstGeom>
          <a:noFill/>
        </p:spPr>
        <p:txBody>
          <a:bodyPr wrap="square" rtlCol="0">
            <a:spAutoFit/>
          </a:bodyPr>
          <a:lstStyle/>
          <a:p>
            <a:r>
              <a:rPr lang="en-US" altLang="zh-CN" sz="3000" b="1" dirty="0">
                <a:latin typeface="汉语拼音" panose="000B0604020202020204" pitchFamily="34" charset="0"/>
                <a:ea typeface="宋体" panose="02010600030101010101" pitchFamily="2" charset="-122"/>
                <a:cs typeface="汉语拼音" panose="000B0604020202020204" pitchFamily="34" charset="0"/>
              </a:rPr>
              <a:t> </a:t>
            </a:r>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zhí</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106" name="文本框 23"/>
          <p:cNvSpPr txBox="1"/>
          <p:nvPr/>
        </p:nvSpPr>
        <p:spPr>
          <a:xfrm>
            <a:off x="3605292" y="2980748"/>
            <a:ext cx="1031516" cy="584775"/>
          </a:xfrm>
          <a:prstGeom prst="rect">
            <a:avLst/>
          </a:prstGeom>
          <a:noFill/>
        </p:spPr>
        <p:txBody>
          <a:bodyPr wrap="square" rtlCol="0">
            <a:spAutoFit/>
          </a:bodyPr>
          <a:lstStyle/>
          <a:p>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hn</a:t>
            </a:r>
            <a:r>
              <a:rPr lang="en-US" altLang="zh-CN" sz="3200" b="1" dirty="0" err="1" smtClean="0">
                <a:latin typeface="汉语拼音" panose="000B0604020202020204" pitchFamily="34" charset="0"/>
                <a:cs typeface="汉语拼音" panose="000B0604020202020204" pitchFamily="34" charset="0"/>
                <a:sym typeface="+mn-ea"/>
              </a:rPr>
              <a:t>ɡ</a:t>
            </a:r>
            <a:endParaRPr lang="en-US" altLang="zh-CN" sz="3200" b="1" dirty="0">
              <a:latin typeface="汉语拼音" panose="000B0604020202020204" pitchFamily="34" charset="0"/>
              <a:cs typeface="汉语拼音" panose="000B0604020202020204" pitchFamily="34" charset="0"/>
            </a:endParaRPr>
          </a:p>
        </p:txBody>
      </p:sp>
      <p:grpSp>
        <p:nvGrpSpPr>
          <p:cNvPr id="83" name="组合 7"/>
          <p:cNvGrpSpPr/>
          <p:nvPr/>
        </p:nvGrpSpPr>
        <p:grpSpPr>
          <a:xfrm>
            <a:off x="5272767" y="1669166"/>
            <a:ext cx="965084" cy="963900"/>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95" name="文本框 64"/>
          <p:cNvSpPr txBox="1"/>
          <p:nvPr/>
        </p:nvSpPr>
        <p:spPr>
          <a:xfrm>
            <a:off x="5303360" y="1624448"/>
            <a:ext cx="921546" cy="992572"/>
          </a:xfrm>
          <a:prstGeom prst="rect">
            <a:avLst/>
          </a:prstGeom>
          <a:noFill/>
          <a:ln w="9525">
            <a:noFill/>
          </a:ln>
        </p:spPr>
        <p:txBody>
          <a:bodyPr wrap="square" lIns="68573" tIns="34286" rIns="68573" bIns="34286">
            <a:spAutoFit/>
          </a:bodyPr>
          <a:lstStyle/>
          <a:p>
            <a:r>
              <a:rPr lang="zh-CN" altLang="en-US" sz="6000" b="1" dirty="0" smtClean="0">
                <a:solidFill>
                  <a:srgbClr val="FF0000"/>
                </a:solidFill>
                <a:latin typeface="楷体" panose="02010609060101010101" pitchFamily="49" charset="-122"/>
                <a:ea typeface="楷体" panose="02010609060101010101" pitchFamily="49" charset="-122"/>
              </a:rPr>
              <a:t>瞪</a:t>
            </a:r>
            <a:endParaRPr lang="en-US" altLang="zh-CN" sz="6000" b="1" dirty="0" err="1">
              <a:solidFill>
                <a:srgbClr val="FF0000"/>
              </a:solidFill>
              <a:latin typeface="楷体" panose="02010609060101010101" pitchFamily="49" charset="-122"/>
              <a:ea typeface="楷体" panose="02010609060101010101" pitchFamily="49" charset="-122"/>
            </a:endParaRPr>
          </a:p>
        </p:txBody>
      </p:sp>
      <p:sp>
        <p:nvSpPr>
          <p:cNvPr id="107" name="文本框 26"/>
          <p:cNvSpPr txBox="1"/>
          <p:nvPr/>
        </p:nvSpPr>
        <p:spPr>
          <a:xfrm>
            <a:off x="5242443" y="1164177"/>
            <a:ext cx="1033371" cy="553998"/>
          </a:xfrm>
          <a:prstGeom prst="rect">
            <a:avLst/>
          </a:prstGeom>
          <a:noFill/>
        </p:spPr>
        <p:txBody>
          <a:bodyPr wrap="square" rtlCol="0">
            <a:spAutoFit/>
          </a:bodyPr>
          <a:lstStyle/>
          <a:p>
            <a:r>
              <a:rPr lang="en-US" altLang="zh-CN" sz="3000" b="1" dirty="0" err="1">
                <a:latin typeface="汉语拼音" panose="000B0604020202020204" pitchFamily="34" charset="0"/>
                <a:ea typeface="宋体" panose="02010600030101010101" pitchFamily="2" charset="-122"/>
                <a:cs typeface="汉语拼音" panose="000B0604020202020204" pitchFamily="34" charset="0"/>
              </a:rPr>
              <a:t>dèng</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grpSp>
        <p:nvGrpSpPr>
          <p:cNvPr id="108" name="组合 7"/>
          <p:cNvGrpSpPr/>
          <p:nvPr/>
        </p:nvGrpSpPr>
        <p:grpSpPr>
          <a:xfrm>
            <a:off x="4720181" y="3536814"/>
            <a:ext cx="965084" cy="963900"/>
            <a:chOff x="2437" y="2032"/>
            <a:chExt cx="1244" cy="1264"/>
          </a:xfrm>
        </p:grpSpPr>
        <p:sp>
          <p:nvSpPr>
            <p:cNvPr id="10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0"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1"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2" name="文本框 64"/>
          <p:cNvSpPr txBox="1"/>
          <p:nvPr/>
        </p:nvSpPr>
        <p:spPr>
          <a:xfrm>
            <a:off x="4788875" y="3508142"/>
            <a:ext cx="608489" cy="992572"/>
          </a:xfrm>
          <a:prstGeom prst="rect">
            <a:avLst/>
          </a:prstGeom>
          <a:noFill/>
          <a:ln w="9525">
            <a:noFill/>
          </a:ln>
        </p:spPr>
        <p:txBody>
          <a:bodyPr lIns="68573" tIns="34286" rIns="68573" bIns="34286">
            <a:spAutoFit/>
          </a:bodyPr>
          <a:lstStyle/>
          <a:p>
            <a:pPr eaLnBrk="1" hangingPunct="1"/>
            <a:r>
              <a:rPr lang="zh-CN" altLang="en-US" sz="6000" b="1" dirty="0">
                <a:solidFill>
                  <a:srgbClr val="FF0000"/>
                </a:solidFill>
                <a:latin typeface="楷体" panose="02010609060101010101" pitchFamily="49" charset="-122"/>
                <a:ea typeface="楷体" panose="02010609060101010101" pitchFamily="49" charset="-122"/>
              </a:rPr>
              <a:t>绑</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13" name="组合 7"/>
          <p:cNvGrpSpPr/>
          <p:nvPr/>
        </p:nvGrpSpPr>
        <p:grpSpPr>
          <a:xfrm>
            <a:off x="5800442" y="3536814"/>
            <a:ext cx="965084" cy="963900"/>
            <a:chOff x="2437" y="2032"/>
            <a:chExt cx="1244" cy="1264"/>
          </a:xfrm>
        </p:grpSpPr>
        <p:sp>
          <p:nvSpPr>
            <p:cNvPr id="11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7" name="文本框 64"/>
          <p:cNvSpPr txBox="1"/>
          <p:nvPr/>
        </p:nvSpPr>
        <p:spPr>
          <a:xfrm>
            <a:off x="5869135" y="3508142"/>
            <a:ext cx="608489" cy="992572"/>
          </a:xfrm>
          <a:prstGeom prst="rect">
            <a:avLst/>
          </a:prstGeom>
          <a:noFill/>
          <a:ln w="9525">
            <a:noFill/>
          </a:ln>
        </p:spPr>
        <p:txBody>
          <a:bodyPr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啃</a:t>
            </a:r>
            <a:endParaRPr lang="en-US" altLang="zh-CN" sz="6000" b="1" dirty="0" err="1">
              <a:solidFill>
                <a:srgbClr val="FF0000"/>
              </a:solidFill>
              <a:latin typeface="楷体" panose="02010609060101010101" pitchFamily="49" charset="-122"/>
              <a:ea typeface="楷体" panose="02010609060101010101" pitchFamily="49" charset="-122"/>
            </a:endParaRPr>
          </a:p>
        </p:txBody>
      </p:sp>
      <p:grpSp>
        <p:nvGrpSpPr>
          <p:cNvPr id="118" name="组合 7"/>
          <p:cNvGrpSpPr/>
          <p:nvPr/>
        </p:nvGrpSpPr>
        <p:grpSpPr>
          <a:xfrm>
            <a:off x="6880703" y="3536814"/>
            <a:ext cx="965084" cy="963900"/>
            <a:chOff x="2437" y="2032"/>
            <a:chExt cx="1244" cy="1264"/>
          </a:xfrm>
        </p:grpSpPr>
        <p:sp>
          <p:nvSpPr>
            <p:cNvPr id="11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20"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1"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2" name="文本框 64"/>
          <p:cNvSpPr txBox="1"/>
          <p:nvPr/>
        </p:nvSpPr>
        <p:spPr>
          <a:xfrm>
            <a:off x="6907156" y="3508142"/>
            <a:ext cx="897166" cy="992572"/>
          </a:xfrm>
          <a:prstGeom prst="rect">
            <a:avLst/>
          </a:prstGeom>
          <a:solidFill>
            <a:srgbClr val="FFFFFF">
              <a:alpha val="48000"/>
            </a:srgbClr>
          </a:solidFill>
          <a:ln w="9525">
            <a:noFill/>
          </a:ln>
        </p:spPr>
        <p:txBody>
          <a:bodyPr wrap="square" lIns="68573" tIns="34286" rIns="68573" bIns="34286">
            <a:spAutoFit/>
          </a:bodyPr>
          <a:lstStyle/>
          <a:p>
            <a:pPr eaLnBrk="1" hangingPunct="1"/>
            <a:r>
              <a:rPr lang="zh-CN" altLang="en-US" sz="6000" b="1" dirty="0" smtClean="0">
                <a:solidFill>
                  <a:srgbClr val="FF0000"/>
                </a:solidFill>
                <a:latin typeface="楷体" panose="02010609060101010101" pitchFamily="49" charset="-122"/>
                <a:ea typeface="楷体" panose="02010609060101010101" pitchFamily="49" charset="-122"/>
              </a:rPr>
              <a:t>袍</a:t>
            </a:r>
            <a:endParaRPr lang="en-US" altLang="zh-CN" sz="6000" b="1" dirty="0" err="1">
              <a:solidFill>
                <a:srgbClr val="FF0000"/>
              </a:solidFill>
              <a:latin typeface="楷体" panose="02010609060101010101" pitchFamily="49" charset="-122"/>
              <a:ea typeface="楷体" panose="02010609060101010101" pitchFamily="49" charset="-122"/>
            </a:endParaRPr>
          </a:p>
        </p:txBody>
      </p:sp>
      <p:sp>
        <p:nvSpPr>
          <p:cNvPr id="123" name="文本框 23"/>
          <p:cNvSpPr txBox="1"/>
          <p:nvPr/>
        </p:nvSpPr>
        <p:spPr>
          <a:xfrm>
            <a:off x="4683416" y="2980748"/>
            <a:ext cx="1196585" cy="584775"/>
          </a:xfrm>
          <a:prstGeom prst="rect">
            <a:avLst/>
          </a:prstGeom>
          <a:noFill/>
        </p:spPr>
        <p:txBody>
          <a:bodyPr wrap="square" rtlCol="0">
            <a:spAutoFit/>
          </a:bodyPr>
          <a:lstStyle/>
          <a:p>
            <a:r>
              <a:rPr lang="en-US" altLang="zh-CN" sz="3200" b="1" dirty="0" err="1" smtClean="0">
                <a:latin typeface="汉语拼音" panose="000B0604020202020204" pitchFamily="34" charset="0"/>
                <a:cs typeface="汉语拼音" panose="000B0604020202020204" pitchFamily="34" charset="0"/>
              </a:rPr>
              <a:t>bǎng</a:t>
            </a:r>
            <a:endParaRPr lang="en-US" altLang="zh-CN" sz="3200" b="1" dirty="0">
              <a:latin typeface="汉语拼音" panose="000B0604020202020204" pitchFamily="34" charset="0"/>
              <a:cs typeface="汉语拼音" panose="000B0604020202020204" pitchFamily="34" charset="0"/>
            </a:endParaRPr>
          </a:p>
        </p:txBody>
      </p:sp>
      <p:sp>
        <p:nvSpPr>
          <p:cNvPr id="124" name="文本框 27"/>
          <p:cNvSpPr txBox="1"/>
          <p:nvPr/>
        </p:nvSpPr>
        <p:spPr>
          <a:xfrm>
            <a:off x="6845765" y="3011525"/>
            <a:ext cx="1027646" cy="553998"/>
          </a:xfrm>
          <a:prstGeom prst="rect">
            <a:avLst/>
          </a:prstGeom>
          <a:noFill/>
        </p:spPr>
        <p:txBody>
          <a:bodyPr wrap="square" rtlCol="0">
            <a:spAutoFit/>
          </a:bodyPr>
          <a:lstStyle/>
          <a:p>
            <a:pPr algn="ctr"/>
            <a:r>
              <a:rPr lang="en-US" altLang="zh-CN" sz="3000" b="1" dirty="0" err="1" smtClean="0">
                <a:latin typeface="汉语拼音" panose="000B0604020202020204" pitchFamily="34" charset="0"/>
                <a:ea typeface="宋体" panose="02010600030101010101" pitchFamily="2" charset="-122"/>
                <a:cs typeface="汉语拼音" panose="000B0604020202020204" pitchFamily="34" charset="0"/>
              </a:rPr>
              <a:t>páo</a:t>
            </a:r>
            <a:endParaRPr lang="en-US" altLang="zh-CN" sz="3000" b="1" dirty="0">
              <a:latin typeface="汉语拼音" panose="000B0604020202020204" pitchFamily="34" charset="0"/>
              <a:ea typeface="宋体" panose="02010600030101010101" pitchFamily="2" charset="-122"/>
              <a:cs typeface="汉语拼音" panose="000B0604020202020204" pitchFamily="34" charset="0"/>
            </a:endParaRPr>
          </a:p>
        </p:txBody>
      </p:sp>
      <p:sp>
        <p:nvSpPr>
          <p:cNvPr id="125" name="文本框 23"/>
          <p:cNvSpPr txBox="1"/>
          <p:nvPr/>
        </p:nvSpPr>
        <p:spPr>
          <a:xfrm>
            <a:off x="5909548" y="2980748"/>
            <a:ext cx="1031516" cy="584775"/>
          </a:xfrm>
          <a:prstGeom prst="rect">
            <a:avLst/>
          </a:prstGeom>
          <a:noFill/>
        </p:spPr>
        <p:txBody>
          <a:bodyPr wrap="square" rtlCol="0">
            <a:spAutoFit/>
          </a:bodyPr>
          <a:lstStyle/>
          <a:p>
            <a:r>
              <a:rPr lang="en-US" altLang="zh-CN" sz="3200" b="1" dirty="0" err="1" smtClean="0">
                <a:latin typeface="汉语拼音" panose="000B0604020202020204" pitchFamily="34" charset="0"/>
                <a:cs typeface="汉语拼音" panose="000B0604020202020204" pitchFamily="34" charset="0"/>
              </a:rPr>
              <a:t>kěn</a:t>
            </a:r>
            <a:endParaRPr lang="en-US" altLang="zh-CN" sz="3200" b="1" dirty="0">
              <a:latin typeface="汉语拼音" panose="000B0604020202020204" pitchFamily="34" charset="0"/>
              <a:cs typeface="汉语拼音" panose="000B0604020202020204" pitchFamily="34" charset="0"/>
            </a:endParaRPr>
          </a:p>
        </p:txBody>
      </p:sp>
      <p:sp>
        <p:nvSpPr>
          <p:cNvPr id="105" name="TextBox 124"/>
          <p:cNvSpPr txBox="1"/>
          <p:nvPr/>
        </p:nvSpPr>
        <p:spPr>
          <a:xfrm>
            <a:off x="2627784" y="267494"/>
            <a:ext cx="5765358" cy="646331"/>
          </a:xfrm>
          <a:prstGeom prst="rect">
            <a:avLst/>
          </a:prstGeom>
          <a:noFill/>
        </p:spPr>
        <p:txBody>
          <a:bodyPr wrap="square" lIns="68580" tIns="34290" rIns="68580" bIns="34290" rtlCol="0">
            <a:spAutoFit/>
          </a:bodyPr>
          <a:lstStyle/>
          <a:p>
            <a:pPr algn="just">
              <a:lnSpc>
                <a:spcPts val="4500"/>
              </a:lnSpc>
            </a:pPr>
            <a:r>
              <a:rPr lang="zh-CN" altLang="en-US" sz="3200" b="1" dirty="0">
                <a:latin typeface="黑体" pitchFamily="49" charset="-122"/>
                <a:ea typeface="黑体" pitchFamily="49" charset="-122"/>
              </a:rPr>
              <a:t>本</a:t>
            </a:r>
            <a:r>
              <a:rPr lang="zh-CN" altLang="en-US" sz="3200" b="1" dirty="0" smtClean="0">
                <a:latin typeface="黑体" pitchFamily="49" charset="-122"/>
                <a:ea typeface="黑体" pitchFamily="49" charset="-122"/>
              </a:rPr>
              <a:t>课的会写字，你都会写吗？</a:t>
            </a:r>
            <a:endParaRPr lang="en-US" altLang="zh-CN" sz="3200" b="1" dirty="0">
              <a:latin typeface="黑体" pitchFamily="49" charset="-122"/>
              <a:ea typeface="黑体" pitchFamily="49" charset="-122"/>
            </a:endParaRPr>
          </a:p>
        </p:txBody>
      </p:sp>
      <p:sp>
        <p:nvSpPr>
          <p:cNvPr id="134" name="矩形 133"/>
          <p:cNvSpPr/>
          <p:nvPr/>
        </p:nvSpPr>
        <p:spPr>
          <a:xfrm>
            <a:off x="107504" y="777919"/>
            <a:ext cx="8928992" cy="4129517"/>
          </a:xfrm>
          <a:prstGeom prst="rect">
            <a:avLst/>
          </a:prstGeom>
          <a:noFill/>
          <a:ln w="9525" cap="flat" cmpd="sng" algn="ctr">
            <a:solidFill>
              <a:srgbClr val="660033"/>
            </a:solidFill>
            <a:prstDash val="solid"/>
          </a:ln>
          <a:effectLst>
            <a:outerShdw blurRad="444500" dist="254000" dir="8100000" algn="tr" rotWithShape="0">
              <a:prstClr val="black">
                <a:alpha val="5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Times New Roman"/>
              <a:ea typeface="微软雅黑"/>
              <a:cs typeface="+mn-cs"/>
            </a:endParaRPr>
          </a:p>
        </p:txBody>
      </p:sp>
      <p:grpSp>
        <p:nvGrpSpPr>
          <p:cNvPr id="126" name="组合 125"/>
          <p:cNvGrpSpPr/>
          <p:nvPr/>
        </p:nvGrpSpPr>
        <p:grpSpPr>
          <a:xfrm>
            <a:off x="394561" y="470704"/>
            <a:ext cx="2231577" cy="621459"/>
            <a:chOff x="395536" y="915566"/>
            <a:chExt cx="2231577" cy="621459"/>
          </a:xfrm>
        </p:grpSpPr>
        <p:sp>
          <p:nvSpPr>
            <p:cNvPr id="127" name="椭圆 126"/>
            <p:cNvSpPr/>
            <p:nvPr/>
          </p:nvSpPr>
          <p:spPr>
            <a:xfrm>
              <a:off x="395536" y="915566"/>
              <a:ext cx="2231577" cy="621459"/>
            </a:xfrm>
            <a:prstGeom prst="ellipse">
              <a:avLst/>
            </a:prstGeom>
            <a:solidFill>
              <a:srgbClr val="FFBF53">
                <a:lumMod val="40000"/>
                <a:lumOff val="60000"/>
              </a:srgbClr>
            </a:solidFill>
            <a:ln w="9525" cap="flat" cmpd="sng" algn="ctr">
              <a:solidFill>
                <a:srgbClr val="660066"/>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a:ea typeface="微软雅黑"/>
                <a:cs typeface="+mn-cs"/>
              </a:endParaRPr>
            </a:p>
          </p:txBody>
        </p:sp>
        <p:grpSp>
          <p:nvGrpSpPr>
            <p:cNvPr id="128" name="组合 127"/>
            <p:cNvGrpSpPr/>
            <p:nvPr/>
          </p:nvGrpSpPr>
          <p:grpSpPr>
            <a:xfrm>
              <a:off x="683568" y="987574"/>
              <a:ext cx="1609767" cy="472337"/>
              <a:chOff x="760801" y="933520"/>
              <a:chExt cx="1609767" cy="472337"/>
            </a:xfrm>
          </p:grpSpPr>
          <p:grpSp>
            <p:nvGrpSpPr>
              <p:cNvPr id="129" name="组合 128"/>
              <p:cNvGrpSpPr/>
              <p:nvPr/>
            </p:nvGrpSpPr>
            <p:grpSpPr>
              <a:xfrm>
                <a:off x="760801" y="953665"/>
                <a:ext cx="1159241" cy="438582"/>
                <a:chOff x="467544" y="1510576"/>
                <a:chExt cx="1159241" cy="438582"/>
              </a:xfrm>
            </p:grpSpPr>
            <p:sp>
              <p:nvSpPr>
                <p:cNvPr id="131" name="TextBox 11">
                  <a:hlinkClick r:id="rId3" action="ppaction://hlinkfile"/>
                </p:cNvPr>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defTabSz="6858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prstClr val="black"/>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rPr>
                    <a:t>学写字</a:t>
                  </a:r>
                  <a:endParaRPr kumimoji="0" lang="zh-CN" altLang="en-US" sz="2400" b="1" i="0" u="none" strike="noStrike" kern="0" cap="none" spc="0" normalizeH="0" baseline="0" noProof="0" dirty="0">
                    <a:ln>
                      <a:noFill/>
                    </a:ln>
                    <a:solidFill>
                      <a:prstClr val="black"/>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endParaRPr>
                </a:p>
              </p:txBody>
            </p:sp>
            <p:sp>
              <p:nvSpPr>
                <p:cNvPr id="132" name="矩形 131"/>
                <p:cNvSpPr/>
                <p:nvPr/>
              </p:nvSpPr>
              <p:spPr>
                <a:xfrm>
                  <a:off x="1547664" y="1563638"/>
                  <a:ext cx="36000" cy="324000"/>
                </a:xfrm>
                <a:prstGeom prst="rect">
                  <a:avLst/>
                </a:prstGeom>
                <a:solidFill>
                  <a:srgbClr val="CC3300"/>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400" b="0" i="0" u="none" strike="noStrike" kern="0" cap="none" spc="0" normalizeH="0" baseline="0" noProof="0">
                    <a:ln>
                      <a:noFill/>
                    </a:ln>
                    <a:solidFill>
                      <a:prstClr val="white"/>
                    </a:solidFill>
                    <a:effectLst/>
                    <a:uLnTx/>
                    <a:uFillTx/>
                    <a:latin typeface="Times New Roman"/>
                    <a:ea typeface="微软雅黑"/>
                    <a:cs typeface="+mn-cs"/>
                  </a:endParaRPr>
                </a:p>
              </p:txBody>
            </p:sp>
            <p:sp>
              <p:nvSpPr>
                <p:cNvPr id="133" name="矩形 132"/>
                <p:cNvSpPr/>
                <p:nvPr/>
              </p:nvSpPr>
              <p:spPr>
                <a:xfrm>
                  <a:off x="467544" y="1563638"/>
                  <a:ext cx="36000" cy="324000"/>
                </a:xfrm>
                <a:prstGeom prst="rect">
                  <a:avLst/>
                </a:prstGeom>
                <a:solidFill>
                  <a:srgbClr val="CC3300"/>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1" lang="zh-CN" altLang="en-US" sz="1400" b="0" i="0" u="none" strike="noStrike" kern="0" cap="none" spc="0" normalizeH="0" baseline="0" noProof="0">
                    <a:ln>
                      <a:noFill/>
                    </a:ln>
                    <a:solidFill>
                      <a:prstClr val="white"/>
                    </a:solidFill>
                    <a:effectLst/>
                    <a:uLnTx/>
                    <a:uFillTx/>
                    <a:latin typeface="Times New Roman"/>
                    <a:ea typeface="微软雅黑"/>
                    <a:cs typeface="+mn-cs"/>
                  </a:endParaRPr>
                </a:p>
              </p:txBody>
            </p:sp>
          </p:grpSp>
          <p:pic>
            <p:nvPicPr>
              <p:cNvPr id="130" name="图片 1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057708">
                <a:off x="2035434" y="933520"/>
                <a:ext cx="335134" cy="472337"/>
              </a:xfrm>
              <a:prstGeom prst="rect">
                <a:avLst/>
              </a:prstGeom>
            </p:spPr>
          </p:pic>
        </p:grpSp>
      </p:grpSp>
      <p:pic>
        <p:nvPicPr>
          <p:cNvPr id="102" name="Picture 2" descr="C:\Users\zhangye\Desktop\点击.png">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0338" y="2650277"/>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descr="C:\Users\zhangye\Desktop\点击.png">
            <a:hlinkClick r:id="rId7"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23728" y="2643758"/>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descr="C:\Users\zhangye\Desktop\点击.png">
            <a:hlinkClick r:id="rId8"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16705" y="2637826"/>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2" descr="C:\Users\zhangye\Desktop\点击.png">
            <a:hlinkClick r:id="rId9"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35307" y="2628828"/>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 descr="C:\Users\zhangye\Desktop\点击.png">
            <a:hlinkClick r:id="rId10"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65009" y="2628301"/>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descr="C:\Users\zhangye\Desktop\点击.png">
            <a:hlinkClick r:id="rId11"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0232" y="2628699"/>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2" descr="C:\Users\zhangye\Desktop\点击.png">
            <a:hlinkClick r:id="rId12"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9877" y="2628828"/>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2" descr="C:\Users\zhangye\Desktop\点击.png">
            <a:hlinkClick r:id="rId13"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668" y="4513928"/>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2" descr="C:\Users\zhangye\Desktop\点击.png">
            <a:hlinkClick r:id="rId14"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8058" y="4507409"/>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2" descr="C:\Users\zhangye\Desktop\点击.png">
            <a:hlinkClick r:id="rId1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1800" y="4501477"/>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2" descr="C:\Users\zhangye\Desktop\点击.png">
            <a:hlinkClick r:id="rId16"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90402" y="4492479"/>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2" descr="C:\Users\zhangye\Desktop\点击.png">
            <a:hlinkClick r:id="rId17"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20104" y="4491952"/>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 descr="C:\Users\zhangye\Desktop\点击.png">
            <a:hlinkClick r:id="rId18"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4492350"/>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 descr="C:\Users\zhangye\Desktop\点击.png">
            <a:hlinkClick r:id="rId19"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73813" y="4492479"/>
            <a:ext cx="437626" cy="437980"/>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2" descr="C:\Users\zhangye\Desktop\点击.png">
            <a:hlinkClick r:id="rId20"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61299" y="4482819"/>
            <a:ext cx="437626" cy="437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379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87"/>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88"/>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89"/>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90"/>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91"/>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92"/>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94"/>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9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06"/>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96"/>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97"/>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07"/>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23"/>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25"/>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7" grpId="1"/>
      <p:bldP spid="88" grpId="0"/>
      <p:bldP spid="88" grpId="1"/>
      <p:bldP spid="89" grpId="0"/>
      <p:bldP spid="89" grpId="1"/>
      <p:bldP spid="90" grpId="0"/>
      <p:bldP spid="90" grpId="1"/>
      <p:bldP spid="91" grpId="0"/>
      <p:bldP spid="91" grpId="1"/>
      <p:bldP spid="92" grpId="0"/>
      <p:bldP spid="92" grpId="1"/>
      <p:bldP spid="93" grpId="0"/>
      <p:bldP spid="93" grpId="1"/>
      <p:bldP spid="94" grpId="0"/>
      <p:bldP spid="94" grpId="1"/>
      <p:bldP spid="96" grpId="0"/>
      <p:bldP spid="96" grpId="1"/>
      <p:bldP spid="97" grpId="0"/>
      <p:bldP spid="97" grpId="1"/>
      <p:bldP spid="106" grpId="0"/>
      <p:bldP spid="106" grpId="1"/>
      <p:bldP spid="107" grpId="0"/>
      <p:bldP spid="107" grpId="1"/>
      <p:bldP spid="123" grpId="0"/>
      <p:bldP spid="123" grpId="1"/>
      <p:bldP spid="124" grpId="0"/>
      <p:bldP spid="124" grpId="1"/>
      <p:bldP spid="125" grpId="0"/>
      <p:bldP spid="1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extLst>
              <p:ext uri="{D42A27DB-BD31-4B8C-83A1-F6EECF244321}">
                <p14:modId xmlns:p14="http://schemas.microsoft.com/office/powerpoint/2010/main" val="614074152"/>
              </p:ext>
            </p:extLst>
          </p:nvPr>
        </p:nvGraphicFramePr>
        <p:xfrm>
          <a:off x="1018432" y="1972888"/>
          <a:ext cx="1481202" cy="1528636"/>
        </p:xfrm>
        <a:graphic>
          <a:graphicData uri="http://schemas.openxmlformats.org/drawingml/2006/table">
            <a:tbl>
              <a:tblPr/>
              <a:tblGrid>
                <a:gridCol w="740601">
                  <a:extLst>
                    <a:ext uri="{9D8B030D-6E8A-4147-A177-3AD203B41FA5}">
                      <a16:colId xmlns="" xmlns:a16="http://schemas.microsoft.com/office/drawing/2014/main" val="20000"/>
                    </a:ext>
                  </a:extLst>
                </a:gridCol>
                <a:gridCol w="740601">
                  <a:extLst>
                    <a:ext uri="{9D8B030D-6E8A-4147-A177-3AD203B41FA5}">
                      <a16:colId xmlns="" xmlns:a16="http://schemas.microsoft.com/office/drawing/2014/main" val="20001"/>
                    </a:ext>
                  </a:extLst>
                </a:gridCol>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bl>
          </a:graphicData>
        </a:graphic>
      </p:graphicFrame>
      <p:sp>
        <p:nvSpPr>
          <p:cNvPr id="22" name="TextBox 23"/>
          <p:cNvSpPr txBox="1"/>
          <p:nvPr/>
        </p:nvSpPr>
        <p:spPr>
          <a:xfrm>
            <a:off x="1056268" y="1874178"/>
            <a:ext cx="1420517" cy="1669680"/>
          </a:xfrm>
          <a:prstGeom prst="rect">
            <a:avLst/>
          </a:prstGeom>
          <a:noFill/>
        </p:spPr>
        <p:txBody>
          <a:bodyPr wrap="square" lIns="68573" tIns="34286" rIns="68573" bIns="34286"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哼</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1262728" y="1093079"/>
            <a:ext cx="1245290" cy="842531"/>
          </a:xfrm>
          <a:prstGeom prst="rect">
            <a:avLst/>
          </a:prstGeom>
          <a:noFill/>
        </p:spPr>
        <p:txBody>
          <a:bodyPr wrap="square" lIns="68573" tIns="34286" rIns="68573" bIns="34286" rtlCol="0">
            <a:spAutoFit/>
          </a:bodyPr>
          <a:lstStyle/>
          <a:p>
            <a:pPr fontAlgn="base">
              <a:spcBef>
                <a:spcPct val="0"/>
              </a:spcBef>
              <a:spcAft>
                <a:spcPct val="0"/>
              </a:spcAft>
            </a:pPr>
            <a:r>
              <a:rPr lang="en-US" altLang="zh-CN" sz="5000" b="1" dirty="0" err="1">
                <a:solidFill>
                  <a:prstClr val="black"/>
                </a:solidFill>
                <a:latin typeface="汉语拼音" pitchFamily="34" charset="0"/>
                <a:ea typeface="GB Pinyinok-B" pitchFamily="2" charset="-122"/>
                <a:cs typeface="汉语拼音" pitchFamily="34" charset="0"/>
              </a:rPr>
              <a:t>hnɡ</a:t>
            </a:r>
            <a:endParaRPr lang="en-US" altLang="zh-CN" sz="5000" b="1" dirty="0">
              <a:solidFill>
                <a:prstClr val="black"/>
              </a:solidFill>
              <a:latin typeface="汉语拼音" pitchFamily="34" charset="0"/>
              <a:ea typeface="GB Pinyinok-B" pitchFamily="2" charset="-122"/>
              <a:cs typeface="汉语拼音" pitchFamily="34" charset="0"/>
            </a:endParaRPr>
          </a:p>
        </p:txBody>
      </p:sp>
      <p:sp>
        <p:nvSpPr>
          <p:cNvPr id="4" name="线形标注 2 3"/>
          <p:cNvSpPr/>
          <p:nvPr/>
        </p:nvSpPr>
        <p:spPr>
          <a:xfrm>
            <a:off x="2890640" y="2535746"/>
            <a:ext cx="2970717" cy="540060"/>
          </a:xfrm>
          <a:prstGeom prst="borderCallout2">
            <a:avLst>
              <a:gd name="adj1" fmla="val 47501"/>
              <a:gd name="adj2" fmla="val -202"/>
              <a:gd name="adj3" fmla="val 60280"/>
              <a:gd name="adj4" fmla="val -13182"/>
              <a:gd name="adj5" fmla="val 80095"/>
              <a:gd name="adj6" fmla="val -24083"/>
            </a:avLst>
          </a:prstGeom>
          <a:solidFill>
            <a:schemeClr val="accent3">
              <a:lumMod val="20000"/>
              <a:lumOff val="80000"/>
            </a:schemeClr>
          </a:solidFill>
          <a:ln w="317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zh-CN" altLang="en-US" sz="2700" b="1" dirty="0" smtClean="0">
                <a:solidFill>
                  <a:srgbClr val="FF0000"/>
                </a:solidFill>
                <a:latin typeface="楷体" panose="02010609060101010101" pitchFamily="49" charset="-122"/>
                <a:ea typeface="楷体" panose="02010609060101010101" pitchFamily="49" charset="-122"/>
              </a:rPr>
              <a:t>不要多加“一”</a:t>
            </a:r>
            <a:endParaRPr lang="zh-CN" altLang="en-US" sz="2700" b="1" dirty="0">
              <a:solidFill>
                <a:srgbClr val="FF0000"/>
              </a:solidFill>
              <a:latin typeface="楷体" panose="02010609060101010101" pitchFamily="49" charset="-122"/>
              <a:ea typeface="楷体" panose="02010609060101010101" pitchFamily="49" charset="-122"/>
            </a:endParaRPr>
          </a:p>
        </p:txBody>
      </p:sp>
      <p:graphicFrame>
        <p:nvGraphicFramePr>
          <p:cNvPr id="48" name="Group 12"/>
          <p:cNvGraphicFramePr>
            <a:graphicFrameLocks noGrp="1"/>
          </p:cNvGraphicFramePr>
          <p:nvPr>
            <p:extLst>
              <p:ext uri="{D42A27DB-BD31-4B8C-83A1-F6EECF244321}">
                <p14:modId xmlns:p14="http://schemas.microsoft.com/office/powerpoint/2010/main" val="2214655331"/>
              </p:ext>
            </p:extLst>
          </p:nvPr>
        </p:nvGraphicFramePr>
        <p:xfrm>
          <a:off x="6203008" y="2015222"/>
          <a:ext cx="1481202" cy="1528636"/>
        </p:xfrm>
        <a:graphic>
          <a:graphicData uri="http://schemas.openxmlformats.org/drawingml/2006/table">
            <a:tbl>
              <a:tblPr/>
              <a:tblGrid>
                <a:gridCol w="740601">
                  <a:extLst>
                    <a:ext uri="{9D8B030D-6E8A-4147-A177-3AD203B41FA5}">
                      <a16:colId xmlns="" xmlns:a16="http://schemas.microsoft.com/office/drawing/2014/main" val="20000"/>
                    </a:ext>
                  </a:extLst>
                </a:gridCol>
                <a:gridCol w="740601">
                  <a:extLst>
                    <a:ext uri="{9D8B030D-6E8A-4147-A177-3AD203B41FA5}">
                      <a16:colId xmlns="" xmlns:a16="http://schemas.microsoft.com/office/drawing/2014/main" val="20001"/>
                    </a:ext>
                  </a:extLst>
                </a:gridCol>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bl>
          </a:graphicData>
        </a:graphic>
      </p:graphicFrame>
      <p:sp>
        <p:nvSpPr>
          <p:cNvPr id="49" name="TextBox 23"/>
          <p:cNvSpPr txBox="1"/>
          <p:nvPr/>
        </p:nvSpPr>
        <p:spPr>
          <a:xfrm>
            <a:off x="6240844" y="1916512"/>
            <a:ext cx="1420517" cy="1669680"/>
          </a:xfrm>
          <a:prstGeom prst="rect">
            <a:avLst/>
          </a:prstGeom>
          <a:noFill/>
        </p:spPr>
        <p:txBody>
          <a:bodyPr wrap="square" lIns="68573" tIns="34286" rIns="68573" bIns="34286"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阀</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50" name="TextBox 24"/>
          <p:cNvSpPr txBox="1"/>
          <p:nvPr/>
        </p:nvSpPr>
        <p:spPr>
          <a:xfrm>
            <a:off x="6481403" y="1129082"/>
            <a:ext cx="1451750" cy="838683"/>
          </a:xfrm>
          <a:prstGeom prst="rect">
            <a:avLst/>
          </a:prstGeom>
          <a:noFill/>
        </p:spPr>
        <p:txBody>
          <a:bodyPr wrap="square" lIns="68573" tIns="34286" rIns="68573" bIns="34286" rtlCol="0">
            <a:spAutoFit/>
          </a:bodyPr>
          <a:lstStyle/>
          <a:p>
            <a:pPr fontAlgn="base">
              <a:spcBef>
                <a:spcPct val="0"/>
              </a:spcBef>
              <a:spcAft>
                <a:spcPct val="0"/>
              </a:spcAft>
            </a:pPr>
            <a:r>
              <a:rPr lang="en-US" altLang="zh-CN" sz="5000" b="1" dirty="0" err="1" smtClean="0">
                <a:solidFill>
                  <a:prstClr val="black"/>
                </a:solidFill>
                <a:latin typeface="汉语拼音" pitchFamily="34" charset="0"/>
                <a:ea typeface="GB Pinyinok-B" pitchFamily="2" charset="-122"/>
                <a:cs typeface="汉语拼音" pitchFamily="34" charset="0"/>
              </a:rPr>
              <a:t>fá</a:t>
            </a:r>
            <a:endParaRPr lang="en-US" altLang="zh-CN" sz="5000" b="1" dirty="0">
              <a:solidFill>
                <a:prstClr val="black"/>
              </a:solidFill>
              <a:latin typeface="汉语拼音" pitchFamily="34" charset="0"/>
              <a:ea typeface="GB Pinyinok-B" pitchFamily="2" charset="-122"/>
              <a:cs typeface="汉语拼音" pitchFamily="34" charset="0"/>
            </a:endParaRPr>
          </a:p>
        </p:txBody>
      </p:sp>
      <p:sp>
        <p:nvSpPr>
          <p:cNvPr id="51" name="线形标注 2 50"/>
          <p:cNvSpPr/>
          <p:nvPr/>
        </p:nvSpPr>
        <p:spPr>
          <a:xfrm>
            <a:off x="2953518" y="3363838"/>
            <a:ext cx="2970717" cy="540060"/>
          </a:xfrm>
          <a:prstGeom prst="borderCallout2">
            <a:avLst>
              <a:gd name="adj1" fmla="val 47501"/>
              <a:gd name="adj2" fmla="val 99980"/>
              <a:gd name="adj3" fmla="val 1180"/>
              <a:gd name="adj4" fmla="val 113715"/>
              <a:gd name="adj5" fmla="val -61754"/>
              <a:gd name="adj6" fmla="val 134111"/>
            </a:avLst>
          </a:prstGeom>
          <a:solidFill>
            <a:schemeClr val="accent3">
              <a:lumMod val="20000"/>
              <a:lumOff val="80000"/>
            </a:schemeClr>
          </a:solidFill>
          <a:ln w="317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zh-CN" altLang="en-US" sz="2700" b="1" dirty="0" smtClean="0">
                <a:solidFill>
                  <a:srgbClr val="FF0000"/>
                </a:solidFill>
                <a:latin typeface="楷体" panose="02010609060101010101" pitchFamily="49" charset="-122"/>
                <a:ea typeface="楷体" panose="02010609060101010101" pitchFamily="49" charset="-122"/>
              </a:rPr>
              <a:t>不要漏写“丿”</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52" name="TextBox 11">
            <a:extLst>
              <a:ext uri="{FF2B5EF4-FFF2-40B4-BE49-F238E27FC236}">
                <a16:creationId xmlns="" xmlns:a16="http://schemas.microsoft.com/office/drawing/2014/main" id="{8FE0BFC7-B61D-5A47-A831-C6B4E031AEB4}"/>
              </a:ext>
            </a:extLst>
          </p:cNvPr>
          <p:cNvSpPr txBox="1">
            <a:spLocks noChangeArrowheads="1"/>
          </p:cNvSpPr>
          <p:nvPr/>
        </p:nvSpPr>
        <p:spPr bwMode="auto">
          <a:xfrm>
            <a:off x="3232227" y="411510"/>
            <a:ext cx="397505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重难点字书写指导</a:t>
            </a:r>
            <a:endParaRPr lang="zh-CN" altLang="en-US" sz="3300" b="1" dirty="0">
              <a:latin typeface="楷体" panose="02010609060101010101" pitchFamily="49" charset="-122"/>
              <a:ea typeface="楷体" panose="02010609060101010101" pitchFamily="49" charset="-122"/>
            </a:endParaRPr>
          </a:p>
        </p:txBody>
      </p:sp>
      <p:grpSp>
        <p:nvGrpSpPr>
          <p:cNvPr id="53" name="组合 52">
            <a:extLst>
              <a:ext uri="{FF2B5EF4-FFF2-40B4-BE49-F238E27FC236}">
                <a16:creationId xmlns="" xmlns:a16="http://schemas.microsoft.com/office/drawing/2014/main" id="{41E85033-E8C0-9343-9B46-5C9FD264E333}"/>
              </a:ext>
            </a:extLst>
          </p:cNvPr>
          <p:cNvGrpSpPr/>
          <p:nvPr/>
        </p:nvGrpSpPr>
        <p:grpSpPr>
          <a:xfrm>
            <a:off x="2742782" y="484535"/>
            <a:ext cx="456833" cy="456366"/>
            <a:chOff x="631825" y="5181600"/>
            <a:chExt cx="1554163" cy="1552575"/>
          </a:xfrm>
        </p:grpSpPr>
        <p:sp>
          <p:nvSpPr>
            <p:cNvPr id="54" name="Oval 10">
              <a:extLst>
                <a:ext uri="{FF2B5EF4-FFF2-40B4-BE49-F238E27FC236}">
                  <a16:creationId xmlns="" xmlns:a16="http://schemas.microsoft.com/office/drawing/2014/main" id="{9B30D802-19E3-6A45-9C32-26CEF49CCC37}"/>
                </a:ext>
              </a:extLst>
            </p:cNvPr>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1">
              <a:extLst>
                <a:ext uri="{FF2B5EF4-FFF2-40B4-BE49-F238E27FC236}">
                  <a16:creationId xmlns="" xmlns:a16="http://schemas.microsoft.com/office/drawing/2014/main" id="{42765D81-EE69-414F-B4DF-F1CB5278348F}"/>
                </a:ext>
              </a:extLst>
            </p:cNvPr>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2">
              <a:extLst>
                <a:ext uri="{FF2B5EF4-FFF2-40B4-BE49-F238E27FC236}">
                  <a16:creationId xmlns="" xmlns:a16="http://schemas.microsoft.com/office/drawing/2014/main" id="{48DDAF00-5010-4D4D-814D-604C701FE49E}"/>
                </a:ext>
              </a:extLst>
            </p:cNvPr>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3">
              <a:extLst>
                <a:ext uri="{FF2B5EF4-FFF2-40B4-BE49-F238E27FC236}">
                  <a16:creationId xmlns="" xmlns:a16="http://schemas.microsoft.com/office/drawing/2014/main" id="{0A106DC2-2737-3C4D-BD9B-250E930A2313}"/>
                </a:ext>
              </a:extLst>
            </p:cNvPr>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4">
              <a:extLst>
                <a:ext uri="{FF2B5EF4-FFF2-40B4-BE49-F238E27FC236}">
                  <a16:creationId xmlns="" xmlns:a16="http://schemas.microsoft.com/office/drawing/2014/main" id="{9535B714-72F2-AD42-AE7C-F16244161E45}"/>
                </a:ext>
              </a:extLst>
            </p:cNvPr>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15">
              <a:extLst>
                <a:ext uri="{FF2B5EF4-FFF2-40B4-BE49-F238E27FC236}">
                  <a16:creationId xmlns="" xmlns:a16="http://schemas.microsoft.com/office/drawing/2014/main" id="{751FB210-F2D6-F346-901C-C4551F6FD566}"/>
                </a:ext>
              </a:extLst>
            </p:cNvPr>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Rectangle 16">
              <a:extLst>
                <a:ext uri="{FF2B5EF4-FFF2-40B4-BE49-F238E27FC236}">
                  <a16:creationId xmlns="" xmlns:a16="http://schemas.microsoft.com/office/drawing/2014/main" id="{49906E3E-7773-C04F-934C-BDF75303F7BE}"/>
                </a:ext>
              </a:extLst>
            </p:cNvPr>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7">
              <a:extLst>
                <a:ext uri="{FF2B5EF4-FFF2-40B4-BE49-F238E27FC236}">
                  <a16:creationId xmlns="" xmlns:a16="http://schemas.microsoft.com/office/drawing/2014/main" id="{39E4B783-960D-F045-8C54-54A7530F996A}"/>
                </a:ext>
              </a:extLst>
            </p:cNvPr>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8">
              <a:extLst>
                <a:ext uri="{FF2B5EF4-FFF2-40B4-BE49-F238E27FC236}">
                  <a16:creationId xmlns="" xmlns:a16="http://schemas.microsoft.com/office/drawing/2014/main" id="{04E61CE1-192F-B641-8C2D-A0F725180CD7}"/>
                </a:ext>
              </a:extLst>
            </p:cNvPr>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19">
              <a:extLst>
                <a:ext uri="{FF2B5EF4-FFF2-40B4-BE49-F238E27FC236}">
                  <a16:creationId xmlns="" xmlns:a16="http://schemas.microsoft.com/office/drawing/2014/main" id="{406042AE-8660-B044-83C3-34306D8F4017}"/>
                </a:ext>
              </a:extLst>
            </p:cNvPr>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0">
              <a:extLst>
                <a:ext uri="{FF2B5EF4-FFF2-40B4-BE49-F238E27FC236}">
                  <a16:creationId xmlns="" xmlns:a16="http://schemas.microsoft.com/office/drawing/2014/main" id="{1EA32813-1F5F-6B4A-93EC-26B9AC8AE026}"/>
                </a:ext>
              </a:extLst>
            </p:cNvPr>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1">
              <a:extLst>
                <a:ext uri="{FF2B5EF4-FFF2-40B4-BE49-F238E27FC236}">
                  <a16:creationId xmlns="" xmlns:a16="http://schemas.microsoft.com/office/drawing/2014/main" id="{8153D62C-B881-1744-921F-61870E7E3CB2}"/>
                </a:ext>
              </a:extLst>
            </p:cNvPr>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2">
              <a:extLst>
                <a:ext uri="{FF2B5EF4-FFF2-40B4-BE49-F238E27FC236}">
                  <a16:creationId xmlns="" xmlns:a16="http://schemas.microsoft.com/office/drawing/2014/main" id="{E10DA7BB-C4F6-1F45-A5E3-74D772C8CAB6}"/>
                </a:ext>
              </a:extLst>
            </p:cNvPr>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3">
              <a:extLst>
                <a:ext uri="{FF2B5EF4-FFF2-40B4-BE49-F238E27FC236}">
                  <a16:creationId xmlns="" xmlns:a16="http://schemas.microsoft.com/office/drawing/2014/main" id="{A86D8FA8-1228-8B47-B415-B4B1FC786301}"/>
                </a:ext>
              </a:extLst>
            </p:cNvPr>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4">
              <a:extLst>
                <a:ext uri="{FF2B5EF4-FFF2-40B4-BE49-F238E27FC236}">
                  <a16:creationId xmlns="" xmlns:a16="http://schemas.microsoft.com/office/drawing/2014/main" id="{82289460-1D79-2C42-9F11-F67B2A786D83}"/>
                </a:ext>
              </a:extLst>
            </p:cNvPr>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5">
              <a:extLst>
                <a:ext uri="{FF2B5EF4-FFF2-40B4-BE49-F238E27FC236}">
                  <a16:creationId xmlns="" xmlns:a16="http://schemas.microsoft.com/office/drawing/2014/main" id="{4024BD79-9059-B944-AE8F-80B3518DB958}"/>
                </a:ext>
              </a:extLst>
            </p:cNvPr>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6">
              <a:extLst>
                <a:ext uri="{FF2B5EF4-FFF2-40B4-BE49-F238E27FC236}">
                  <a16:creationId xmlns="" xmlns:a16="http://schemas.microsoft.com/office/drawing/2014/main" id="{8B49C1D7-1F25-264C-8A43-A8128C0EE40A}"/>
                </a:ext>
              </a:extLst>
            </p:cNvPr>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7">
              <a:extLst>
                <a:ext uri="{FF2B5EF4-FFF2-40B4-BE49-F238E27FC236}">
                  <a16:creationId xmlns="" xmlns:a16="http://schemas.microsoft.com/office/drawing/2014/main" id="{782FD89F-DF09-7943-A17D-A8E3D35F830E}"/>
                </a:ext>
              </a:extLst>
            </p:cNvPr>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8">
              <a:extLst>
                <a:ext uri="{FF2B5EF4-FFF2-40B4-BE49-F238E27FC236}">
                  <a16:creationId xmlns="" xmlns:a16="http://schemas.microsoft.com/office/drawing/2014/main" id="{C2D2BE2B-1EC7-064B-A229-9BB045DA19DD}"/>
                </a:ext>
              </a:extLst>
            </p:cNvPr>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29">
              <a:extLst>
                <a:ext uri="{FF2B5EF4-FFF2-40B4-BE49-F238E27FC236}">
                  <a16:creationId xmlns="" xmlns:a16="http://schemas.microsoft.com/office/drawing/2014/main" id="{A3D0AA8D-C0D2-5245-BC02-391AEF43C59B}"/>
                </a:ext>
              </a:extLst>
            </p:cNvPr>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0">
              <a:extLst>
                <a:ext uri="{FF2B5EF4-FFF2-40B4-BE49-F238E27FC236}">
                  <a16:creationId xmlns="" xmlns:a16="http://schemas.microsoft.com/office/drawing/2014/main" id="{618D25E3-9D00-1342-B38A-07863043BB97}"/>
                </a:ext>
              </a:extLst>
            </p:cNvPr>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1">
              <a:extLst>
                <a:ext uri="{FF2B5EF4-FFF2-40B4-BE49-F238E27FC236}">
                  <a16:creationId xmlns="" xmlns:a16="http://schemas.microsoft.com/office/drawing/2014/main" id="{3F94CBDD-CE78-174C-851C-99DCA3FE967A}"/>
                </a:ext>
              </a:extLst>
            </p:cNvPr>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2">
              <a:extLst>
                <a:ext uri="{FF2B5EF4-FFF2-40B4-BE49-F238E27FC236}">
                  <a16:creationId xmlns="" xmlns:a16="http://schemas.microsoft.com/office/drawing/2014/main" id="{BFA21128-5DC5-0F49-A229-E265A0971324}"/>
                </a:ext>
              </a:extLst>
            </p:cNvPr>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3">
              <a:extLst>
                <a:ext uri="{FF2B5EF4-FFF2-40B4-BE49-F238E27FC236}">
                  <a16:creationId xmlns="" xmlns:a16="http://schemas.microsoft.com/office/drawing/2014/main" id="{E895F796-DD04-A94A-BA15-3244291E7E3C}"/>
                </a:ext>
              </a:extLst>
            </p:cNvPr>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4">
              <a:extLst>
                <a:ext uri="{FF2B5EF4-FFF2-40B4-BE49-F238E27FC236}">
                  <a16:creationId xmlns="" xmlns:a16="http://schemas.microsoft.com/office/drawing/2014/main" id="{297390B9-9FE5-094B-BCC8-0507677D522F}"/>
                </a:ext>
              </a:extLst>
            </p:cNvPr>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5">
              <a:extLst>
                <a:ext uri="{FF2B5EF4-FFF2-40B4-BE49-F238E27FC236}">
                  <a16:creationId xmlns="" xmlns:a16="http://schemas.microsoft.com/office/drawing/2014/main" id="{F61888FE-0143-5649-AE95-CE63A593AA89}"/>
                </a:ext>
              </a:extLst>
            </p:cNvPr>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6">
              <a:extLst>
                <a:ext uri="{FF2B5EF4-FFF2-40B4-BE49-F238E27FC236}">
                  <a16:creationId xmlns="" xmlns:a16="http://schemas.microsoft.com/office/drawing/2014/main" id="{A0A523CB-76FB-7143-98D2-341378AE6CD3}"/>
                </a:ext>
              </a:extLst>
            </p:cNvPr>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7">
              <a:extLst>
                <a:ext uri="{FF2B5EF4-FFF2-40B4-BE49-F238E27FC236}">
                  <a16:creationId xmlns="" xmlns:a16="http://schemas.microsoft.com/office/drawing/2014/main" id="{81D96A4B-12B1-9346-AD78-6B47016748F4}"/>
                </a:ext>
              </a:extLst>
            </p:cNvPr>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8">
              <a:extLst>
                <a:ext uri="{FF2B5EF4-FFF2-40B4-BE49-F238E27FC236}">
                  <a16:creationId xmlns="" xmlns:a16="http://schemas.microsoft.com/office/drawing/2014/main" id="{A84FE305-594D-A541-816F-D7D6A91B91D6}"/>
                </a:ext>
              </a:extLst>
            </p:cNvPr>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Rectangle 39">
              <a:extLst>
                <a:ext uri="{FF2B5EF4-FFF2-40B4-BE49-F238E27FC236}">
                  <a16:creationId xmlns="" xmlns:a16="http://schemas.microsoft.com/office/drawing/2014/main" id="{2D42DD71-FF50-CA41-991F-40BA09C86778}"/>
                </a:ext>
              </a:extLst>
            </p:cNvPr>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0">
              <a:extLst>
                <a:ext uri="{FF2B5EF4-FFF2-40B4-BE49-F238E27FC236}">
                  <a16:creationId xmlns="" xmlns:a16="http://schemas.microsoft.com/office/drawing/2014/main" id="{C057316A-2842-EA49-AE84-97C616769143}"/>
                </a:ext>
              </a:extLst>
            </p:cNvPr>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41">
              <a:extLst>
                <a:ext uri="{FF2B5EF4-FFF2-40B4-BE49-F238E27FC236}">
                  <a16:creationId xmlns="" xmlns:a16="http://schemas.microsoft.com/office/drawing/2014/main" id="{B3745C81-0F3C-574B-B1EE-BC6F8661A403}"/>
                </a:ext>
              </a:extLst>
            </p:cNvPr>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1"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2266</Words>
  <Application>Microsoft Office PowerPoint</Application>
  <PresentationFormat>全屏显示(16:9)</PresentationFormat>
  <Paragraphs>307</Paragraphs>
  <Slides>56</Slides>
  <Notes>27</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56</vt:i4>
      </vt:variant>
    </vt:vector>
  </HeadingPairs>
  <TitlesOfParts>
    <vt:vector size="71" baseType="lpstr">
      <vt:lpstr>Arial</vt:lpstr>
      <vt:lpstr>宋体</vt:lpstr>
      <vt:lpstr>Kaiti SC</vt:lpstr>
      <vt:lpstr>Xingkai SC</vt:lpstr>
      <vt:lpstr>幼圆</vt:lpstr>
      <vt:lpstr>Calibri</vt:lpstr>
      <vt:lpstr>楷体</vt:lpstr>
      <vt:lpstr>微软雅黑</vt:lpstr>
      <vt:lpstr>仿宋</vt:lpstr>
      <vt:lpstr>华文楷体</vt:lpstr>
      <vt:lpstr>GB Pinyinok-B</vt:lpstr>
      <vt:lpstr>Times New Roman</vt:lpstr>
      <vt:lpstr>汉语拼音</vt:lpstr>
      <vt:lpstr>黑体</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40</cp:revision>
  <dcterms:created xsi:type="dcterms:W3CDTF">2017-03-17T02:28:00Z</dcterms:created>
  <dcterms:modified xsi:type="dcterms:W3CDTF">2020-11-09T01:31:12Z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